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453" r:id="rId2"/>
    <p:sldId id="535" r:id="rId3"/>
    <p:sldId id="577" r:id="rId4"/>
    <p:sldId id="560" r:id="rId5"/>
    <p:sldId id="534" r:id="rId6"/>
    <p:sldId id="533" r:id="rId7"/>
    <p:sldId id="536" r:id="rId8"/>
    <p:sldId id="561" r:id="rId9"/>
    <p:sldId id="526" r:id="rId10"/>
    <p:sldId id="497" r:id="rId11"/>
    <p:sldId id="576" r:id="rId12"/>
    <p:sldId id="566" r:id="rId13"/>
    <p:sldId id="564" r:id="rId14"/>
    <p:sldId id="573" r:id="rId15"/>
    <p:sldId id="565" r:id="rId16"/>
    <p:sldId id="571" r:id="rId17"/>
    <p:sldId id="572" r:id="rId18"/>
    <p:sldId id="575" r:id="rId19"/>
    <p:sldId id="567" r:id="rId20"/>
    <p:sldId id="568" r:id="rId21"/>
    <p:sldId id="570" r:id="rId22"/>
    <p:sldId id="569" r:id="rId23"/>
    <p:sldId id="543" r:id="rId24"/>
    <p:sldId id="545" r:id="rId25"/>
    <p:sldId id="551" r:id="rId26"/>
    <p:sldId id="550" r:id="rId27"/>
    <p:sldId id="553" r:id="rId28"/>
    <p:sldId id="554" r:id="rId29"/>
    <p:sldId id="555" r:id="rId30"/>
    <p:sldId id="525" r:id="rId31"/>
    <p:sldId id="537" r:id="rId32"/>
    <p:sldId id="538" r:id="rId33"/>
    <p:sldId id="542" r:id="rId34"/>
    <p:sldId id="496" r:id="rId35"/>
    <p:sldId id="578" r:id="rId36"/>
  </p:sldIdLst>
  <p:sldSz cx="9144000" cy="5143500" type="screen16x9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islav Moiseev" initials="SM" lastIdx="12" clrIdx="0">
    <p:extLst/>
  </p:cmAuthor>
  <p:cmAuthor id="2" name="Stanislav Moiseev" initials="SM [2]" lastIdx="1" clrIdx="1">
    <p:extLst/>
  </p:cmAuthor>
  <p:cmAuthor id="3" name="Stanislav Moiseev" initials="SM [9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A55"/>
    <a:srgbClr val="3A4A6A"/>
    <a:srgbClr val="003F82"/>
    <a:srgbClr val="A6A6A6"/>
    <a:srgbClr val="213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57" autoAdjust="0"/>
    <p:restoredTop sz="92989" autoAdjust="0"/>
  </p:normalViewPr>
  <p:slideViewPr>
    <p:cSldViewPr snapToGrid="0" snapToObjects="1">
      <p:cViewPr>
        <p:scale>
          <a:sx n="120" d="100"/>
          <a:sy n="120" d="100"/>
        </p:scale>
        <p:origin x="-954" y="-144"/>
      </p:cViewPr>
      <p:guideLst>
        <p:guide orient="horz" pos="163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07A3E1-9F74-40E8-94D4-84172A66F6A2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A54EB7-FAD8-4B55-B189-A4D0B6F6E3A9}">
      <dgm:prSet phldrT="[Текст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z="1400" b="1" dirty="0" smtClean="0"/>
            <a:t>Political attraction</a:t>
          </a:r>
          <a:endParaRPr lang="ru-RU" sz="1400" b="1" dirty="0"/>
        </a:p>
      </dgm:t>
    </dgm:pt>
    <dgm:pt modelId="{D7B5F5FD-A928-4BBB-8404-68674BEAD29B}" type="parTrans" cxnId="{B4FA1025-CE72-43B9-840C-D5627FB04F6D}">
      <dgm:prSet/>
      <dgm:spPr/>
      <dgm:t>
        <a:bodyPr/>
        <a:lstStyle/>
        <a:p>
          <a:endParaRPr lang="ru-RU"/>
        </a:p>
      </dgm:t>
    </dgm:pt>
    <dgm:pt modelId="{A102602F-A002-4DB4-9C0E-F25A2E20614F}" type="sibTrans" cxnId="{B4FA1025-CE72-43B9-840C-D5627FB04F6D}">
      <dgm:prSet/>
      <dgm:spPr/>
      <dgm:t>
        <a:bodyPr/>
        <a:lstStyle/>
        <a:p>
          <a:endParaRPr lang="ru-RU"/>
        </a:p>
      </dgm:t>
    </dgm:pt>
    <dgm:pt modelId="{B9B50FD4-FA60-4505-9F4A-27A26E29E1B6}">
      <dgm:prSet phldrT="[Текст]"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Which country is a friend of ours</a:t>
          </a:r>
          <a:r>
            <a:rPr lang="ru-RU" dirty="0" smtClean="0">
              <a:solidFill>
                <a:srgbClr val="004A84"/>
              </a:solidFill>
            </a:rPr>
            <a:t>?</a:t>
          </a:r>
          <a:endParaRPr lang="ru-RU" dirty="0"/>
        </a:p>
      </dgm:t>
    </dgm:pt>
    <dgm:pt modelId="{34450AC4-8F24-4060-9CF1-D4406816F3E5}" type="parTrans" cxnId="{BB4E2B25-4D76-4889-8F46-5062B7C19793}">
      <dgm:prSet/>
      <dgm:spPr/>
      <dgm:t>
        <a:bodyPr/>
        <a:lstStyle/>
        <a:p>
          <a:endParaRPr lang="ru-RU"/>
        </a:p>
      </dgm:t>
    </dgm:pt>
    <dgm:pt modelId="{316576F5-E8BF-4828-A9D0-E802F5EA164A}" type="sibTrans" cxnId="{BB4E2B25-4D76-4889-8F46-5062B7C19793}">
      <dgm:prSet/>
      <dgm:spPr/>
      <dgm:t>
        <a:bodyPr/>
        <a:lstStyle/>
        <a:p>
          <a:endParaRPr lang="ru-RU"/>
        </a:p>
      </dgm:t>
    </dgm:pt>
    <dgm:pt modelId="{09D538D0-94B3-456B-926D-B50E234D8FA2}">
      <dgm:prSet phldrT="[Текст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400" b="1" dirty="0" smtClean="0"/>
            <a:t>Economical attraction</a:t>
          </a:r>
          <a:endParaRPr lang="ru-RU" sz="1400" b="1" dirty="0"/>
        </a:p>
      </dgm:t>
    </dgm:pt>
    <dgm:pt modelId="{7A1DD75D-14FC-43B8-8801-0269F4D23A21}" type="parTrans" cxnId="{409DD101-6D52-4DA9-92C5-D625AB40865C}">
      <dgm:prSet/>
      <dgm:spPr/>
      <dgm:t>
        <a:bodyPr/>
        <a:lstStyle/>
        <a:p>
          <a:endParaRPr lang="ru-RU"/>
        </a:p>
      </dgm:t>
    </dgm:pt>
    <dgm:pt modelId="{05D20FA9-93D0-4A59-82C4-06C6132C82F7}" type="sibTrans" cxnId="{409DD101-6D52-4DA9-92C5-D625AB40865C}">
      <dgm:prSet/>
      <dgm:spPr/>
      <dgm:t>
        <a:bodyPr/>
        <a:lstStyle/>
        <a:p>
          <a:endParaRPr lang="ru-RU"/>
        </a:p>
      </dgm:t>
    </dgm:pt>
    <dgm:pt modelId="{D6A18927-24EB-4478-B044-E78B8C98FC22}">
      <dgm:prSet phldrT="[Текст]"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To which countries you`ve been to in last years</a:t>
          </a:r>
          <a:r>
            <a:rPr lang="ru-RU" dirty="0" smtClean="0">
              <a:solidFill>
                <a:srgbClr val="004A84"/>
              </a:solidFill>
            </a:rPr>
            <a:t>?</a:t>
          </a:r>
          <a:endParaRPr lang="ru-RU" dirty="0"/>
        </a:p>
      </dgm:t>
    </dgm:pt>
    <dgm:pt modelId="{4317671D-CDA5-42B3-90CB-265E82D5EEDD}" type="parTrans" cxnId="{E2BB6393-CAFF-4A5C-B9F7-7A1BCF9ABD29}">
      <dgm:prSet/>
      <dgm:spPr/>
      <dgm:t>
        <a:bodyPr/>
        <a:lstStyle/>
        <a:p>
          <a:endParaRPr lang="ru-RU"/>
        </a:p>
      </dgm:t>
    </dgm:pt>
    <dgm:pt modelId="{39FF1339-A1D6-4A26-888F-6D434D5CB9EE}" type="sibTrans" cxnId="{E2BB6393-CAFF-4A5C-B9F7-7A1BCF9ABD29}">
      <dgm:prSet/>
      <dgm:spPr/>
      <dgm:t>
        <a:bodyPr/>
        <a:lstStyle/>
        <a:p>
          <a:endParaRPr lang="ru-RU"/>
        </a:p>
      </dgm:t>
    </dgm:pt>
    <dgm:pt modelId="{5FB2C096-8F64-4A97-AA1E-35C0BD148066}">
      <dgm:prSet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Which country is not a friend of ours</a:t>
          </a:r>
          <a:r>
            <a:rPr lang="ru-RU" dirty="0" smtClean="0">
              <a:solidFill>
                <a:srgbClr val="004A84"/>
              </a:solidFill>
            </a:rPr>
            <a:t>?</a:t>
          </a:r>
          <a:endParaRPr lang="ru-RU" dirty="0">
            <a:solidFill>
              <a:srgbClr val="004A84"/>
            </a:solidFill>
          </a:endParaRPr>
        </a:p>
      </dgm:t>
    </dgm:pt>
    <dgm:pt modelId="{C229BC9D-97AB-43F3-9881-CF00EE622C03}" type="parTrans" cxnId="{ECA30E26-D7DB-48CC-8DA0-FDDB36280E92}">
      <dgm:prSet/>
      <dgm:spPr/>
      <dgm:t>
        <a:bodyPr/>
        <a:lstStyle/>
        <a:p>
          <a:endParaRPr lang="ru-RU"/>
        </a:p>
      </dgm:t>
    </dgm:pt>
    <dgm:pt modelId="{4135C8EE-F6D3-403D-B2AD-F037DE73F7A5}" type="sibTrans" cxnId="{ECA30E26-D7DB-48CC-8DA0-FDDB36280E92}">
      <dgm:prSet/>
      <dgm:spPr/>
      <dgm:t>
        <a:bodyPr/>
        <a:lstStyle/>
        <a:p>
          <a:endParaRPr lang="ru-RU"/>
        </a:p>
      </dgm:t>
    </dgm:pt>
    <dgm:pt modelId="{260FE3D7-5ECE-402C-A0A9-837E2E71FA49}">
      <dgm:prSet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To which countries we should provide a military support</a:t>
          </a:r>
          <a:r>
            <a:rPr lang="ru-RU" dirty="0" smtClean="0">
              <a:solidFill>
                <a:srgbClr val="004A84"/>
              </a:solidFill>
            </a:rPr>
            <a:t>?</a:t>
          </a:r>
          <a:endParaRPr lang="ru-RU" dirty="0">
            <a:solidFill>
              <a:srgbClr val="004A84"/>
            </a:solidFill>
          </a:endParaRPr>
        </a:p>
      </dgm:t>
    </dgm:pt>
    <dgm:pt modelId="{2047076C-2A3B-4A6D-BB43-1A648C966928}" type="parTrans" cxnId="{AE6F3C64-8A1F-4E95-ADE0-A58AD8E3B453}">
      <dgm:prSet/>
      <dgm:spPr/>
      <dgm:t>
        <a:bodyPr/>
        <a:lstStyle/>
        <a:p>
          <a:endParaRPr lang="ru-RU"/>
        </a:p>
      </dgm:t>
    </dgm:pt>
    <dgm:pt modelId="{F3C65B3F-4EBD-499E-86B5-F29A88D7C242}" type="sibTrans" cxnId="{AE6F3C64-8A1F-4E95-ADE0-A58AD8E3B453}">
      <dgm:prSet/>
      <dgm:spPr/>
      <dgm:t>
        <a:bodyPr/>
        <a:lstStyle/>
        <a:p>
          <a:endParaRPr lang="ru-RU"/>
        </a:p>
      </dgm:t>
    </dgm:pt>
    <dgm:pt modelId="{EF82D966-4BD0-4FAA-B962-0C2B290F17D2}">
      <dgm:prSet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Military support from which countries can be accepted by us</a:t>
          </a:r>
          <a:r>
            <a:rPr lang="ru-RU" dirty="0" smtClean="0">
              <a:solidFill>
                <a:srgbClr val="004A84"/>
              </a:solidFill>
            </a:rPr>
            <a:t>?</a:t>
          </a:r>
          <a:endParaRPr lang="ru-RU" dirty="0">
            <a:solidFill>
              <a:srgbClr val="004A84"/>
            </a:solidFill>
          </a:endParaRPr>
        </a:p>
      </dgm:t>
    </dgm:pt>
    <dgm:pt modelId="{2263F9A2-E919-461A-99E8-C819A49F5F9A}" type="parTrans" cxnId="{DD1439BD-AA16-402C-A19A-D27C593DA8B3}">
      <dgm:prSet/>
      <dgm:spPr/>
      <dgm:t>
        <a:bodyPr/>
        <a:lstStyle/>
        <a:p>
          <a:endParaRPr lang="ru-RU"/>
        </a:p>
      </dgm:t>
    </dgm:pt>
    <dgm:pt modelId="{20CCFB13-2929-412F-8E56-5CE4AF47D87B}" type="sibTrans" cxnId="{DD1439BD-AA16-402C-A19A-D27C593DA8B3}">
      <dgm:prSet/>
      <dgm:spPr/>
      <dgm:t>
        <a:bodyPr/>
        <a:lstStyle/>
        <a:p>
          <a:endParaRPr lang="ru-RU"/>
        </a:p>
      </dgm:t>
    </dgm:pt>
    <dgm:pt modelId="{0D08C7AD-1AD4-42E2-B8B6-AD6B93F73FC6}">
      <dgm:prSet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Which countries` goods do you prefer</a:t>
          </a:r>
          <a:r>
            <a:rPr lang="ru-RU" dirty="0" smtClean="0">
              <a:solidFill>
                <a:schemeClr val="accent1"/>
              </a:solidFill>
            </a:rPr>
            <a:t>?</a:t>
          </a:r>
          <a:endParaRPr lang="ru-RU" dirty="0">
            <a:solidFill>
              <a:schemeClr val="accent1"/>
            </a:solidFill>
          </a:endParaRPr>
        </a:p>
      </dgm:t>
    </dgm:pt>
    <dgm:pt modelId="{81F176C6-DA1C-4D20-B80A-F3707B17F18C}" type="parTrans" cxnId="{DAC074F2-E484-4C98-BDBD-4CE65058C51A}">
      <dgm:prSet/>
      <dgm:spPr/>
      <dgm:t>
        <a:bodyPr/>
        <a:lstStyle/>
        <a:p>
          <a:endParaRPr lang="ru-RU"/>
        </a:p>
      </dgm:t>
    </dgm:pt>
    <dgm:pt modelId="{11FB37C2-CD7D-4E31-B7E9-3E125B23DFE0}" type="sibTrans" cxnId="{DAC074F2-E484-4C98-BDBD-4CE65058C51A}">
      <dgm:prSet/>
      <dgm:spPr/>
      <dgm:t>
        <a:bodyPr/>
        <a:lstStyle/>
        <a:p>
          <a:endParaRPr lang="ru-RU"/>
        </a:p>
      </dgm:t>
    </dgm:pt>
    <dgm:pt modelId="{158AFA99-6752-4C3C-90E5-10E168FD6ED2}">
      <dgm:prSet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Where would you like to work</a:t>
          </a:r>
          <a:r>
            <a:rPr lang="ru-RU" dirty="0" smtClean="0">
              <a:solidFill>
                <a:schemeClr val="accent1"/>
              </a:solidFill>
            </a:rPr>
            <a:t>?</a:t>
          </a:r>
          <a:endParaRPr lang="ru-RU" dirty="0">
            <a:solidFill>
              <a:schemeClr val="accent1"/>
            </a:solidFill>
          </a:endParaRPr>
        </a:p>
      </dgm:t>
    </dgm:pt>
    <dgm:pt modelId="{0DE60F59-5DD3-4B62-ABE3-516490D5C3EC}" type="parTrans" cxnId="{E74F6A72-AFE0-4236-B381-45F77EFE65B2}">
      <dgm:prSet/>
      <dgm:spPr/>
      <dgm:t>
        <a:bodyPr/>
        <a:lstStyle/>
        <a:p>
          <a:endParaRPr lang="ru-RU"/>
        </a:p>
      </dgm:t>
    </dgm:pt>
    <dgm:pt modelId="{C407738B-DE49-4D6D-890B-45202B6AD0DE}" type="sibTrans" cxnId="{E74F6A72-AFE0-4236-B381-45F77EFE65B2}">
      <dgm:prSet/>
      <dgm:spPr/>
      <dgm:t>
        <a:bodyPr/>
        <a:lstStyle/>
        <a:p>
          <a:endParaRPr lang="ru-RU"/>
        </a:p>
      </dgm:t>
    </dgm:pt>
    <dgm:pt modelId="{C7DCF514-AB41-4FF1-BEC9-0837152C1D9F}">
      <dgm:prSet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Where would you like to live</a:t>
          </a:r>
          <a:r>
            <a:rPr lang="ru-RU" dirty="0" smtClean="0">
              <a:solidFill>
                <a:schemeClr val="accent1"/>
              </a:solidFill>
            </a:rPr>
            <a:t>?</a:t>
          </a:r>
          <a:endParaRPr lang="ru-RU" dirty="0">
            <a:solidFill>
              <a:schemeClr val="accent1"/>
            </a:solidFill>
          </a:endParaRPr>
        </a:p>
      </dgm:t>
    </dgm:pt>
    <dgm:pt modelId="{95FCB50B-868A-44A2-851F-07F6BA1909E9}" type="parTrans" cxnId="{0732F686-AB14-457A-985E-4127EF668BEE}">
      <dgm:prSet/>
      <dgm:spPr/>
      <dgm:t>
        <a:bodyPr/>
        <a:lstStyle/>
        <a:p>
          <a:endParaRPr lang="ru-RU"/>
        </a:p>
      </dgm:t>
    </dgm:pt>
    <dgm:pt modelId="{D4505ED2-5AEA-4AF2-A9AE-47F7C5979097}" type="sibTrans" cxnId="{0732F686-AB14-457A-985E-4127EF668BEE}">
      <dgm:prSet/>
      <dgm:spPr/>
      <dgm:t>
        <a:bodyPr/>
        <a:lstStyle/>
        <a:p>
          <a:endParaRPr lang="ru-RU"/>
        </a:p>
      </dgm:t>
    </dgm:pt>
    <dgm:pt modelId="{904138DF-E8AE-42AB-89F8-CF6EF3C99EF2}">
      <dgm:prSet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From which countries the arrival of the working forces is desirable</a:t>
          </a:r>
          <a:r>
            <a:rPr lang="ru-RU" dirty="0" smtClean="0">
              <a:solidFill>
                <a:schemeClr val="accent1"/>
              </a:solidFill>
            </a:rPr>
            <a:t>?</a:t>
          </a:r>
          <a:endParaRPr lang="ru-RU" dirty="0">
            <a:solidFill>
              <a:schemeClr val="accent1"/>
            </a:solidFill>
          </a:endParaRPr>
        </a:p>
      </dgm:t>
    </dgm:pt>
    <dgm:pt modelId="{CBF09202-DE63-4E52-A997-5BDE0227AEFA}" type="parTrans" cxnId="{07F9A977-533C-461A-9824-897E518D35F9}">
      <dgm:prSet/>
      <dgm:spPr/>
      <dgm:t>
        <a:bodyPr/>
        <a:lstStyle/>
        <a:p>
          <a:endParaRPr lang="ru-RU"/>
        </a:p>
      </dgm:t>
    </dgm:pt>
    <dgm:pt modelId="{05D8C360-E5C6-473B-97E7-D2236A3A913D}" type="sibTrans" cxnId="{07F9A977-533C-461A-9824-897E518D35F9}">
      <dgm:prSet/>
      <dgm:spPr/>
      <dgm:t>
        <a:bodyPr/>
        <a:lstStyle/>
        <a:p>
          <a:endParaRPr lang="ru-RU"/>
        </a:p>
      </dgm:t>
    </dgm:pt>
    <dgm:pt modelId="{FF946472-0474-466A-913A-05104B519C57}">
      <dgm:prSet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From which countries the capital and businessmen should come from</a:t>
          </a:r>
          <a:r>
            <a:rPr lang="ru-RU" dirty="0" smtClean="0">
              <a:solidFill>
                <a:schemeClr val="accent1"/>
              </a:solidFill>
            </a:rPr>
            <a:t>?</a:t>
          </a:r>
          <a:endParaRPr lang="ru-RU" dirty="0">
            <a:solidFill>
              <a:schemeClr val="accent1"/>
            </a:solidFill>
          </a:endParaRPr>
        </a:p>
      </dgm:t>
    </dgm:pt>
    <dgm:pt modelId="{7652357E-633A-4D2A-B9C7-18309CF27656}" type="parTrans" cxnId="{E4E73177-84A5-4D93-AE58-583BDCED3F2A}">
      <dgm:prSet/>
      <dgm:spPr/>
      <dgm:t>
        <a:bodyPr/>
        <a:lstStyle/>
        <a:p>
          <a:endParaRPr lang="ru-RU"/>
        </a:p>
      </dgm:t>
    </dgm:pt>
    <dgm:pt modelId="{07D0C29F-4905-42EA-AB2C-186093923970}" type="sibTrans" cxnId="{E4E73177-84A5-4D93-AE58-583BDCED3F2A}">
      <dgm:prSet/>
      <dgm:spPr/>
      <dgm:t>
        <a:bodyPr/>
        <a:lstStyle/>
        <a:p>
          <a:endParaRPr lang="ru-RU"/>
        </a:p>
      </dgm:t>
    </dgm:pt>
    <dgm:pt modelId="{02757783-8586-44C8-AC6B-A4B0EBA10FC1}">
      <dgm:prSet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With which countries it is better to have a scientific exchange</a:t>
          </a:r>
          <a:r>
            <a:rPr lang="ru-RU" dirty="0" smtClean="0">
              <a:solidFill>
                <a:schemeClr val="accent1"/>
              </a:solidFill>
            </a:rPr>
            <a:t>?</a:t>
          </a:r>
          <a:endParaRPr lang="ru-RU" dirty="0">
            <a:solidFill>
              <a:schemeClr val="accent1"/>
            </a:solidFill>
          </a:endParaRPr>
        </a:p>
      </dgm:t>
    </dgm:pt>
    <dgm:pt modelId="{D43ED68C-1B07-45DD-9218-C97F6C857267}" type="parTrans" cxnId="{4EB1B40B-C027-4FBE-BDB6-DC62974F9D31}">
      <dgm:prSet/>
      <dgm:spPr/>
      <dgm:t>
        <a:bodyPr/>
        <a:lstStyle/>
        <a:p>
          <a:endParaRPr lang="ru-RU"/>
        </a:p>
      </dgm:t>
    </dgm:pt>
    <dgm:pt modelId="{DDBFAFA5-686D-4552-8D66-8BADD7BA9FA4}" type="sibTrans" cxnId="{4EB1B40B-C027-4FBE-BDB6-DC62974F9D31}">
      <dgm:prSet/>
      <dgm:spPr/>
      <dgm:t>
        <a:bodyPr/>
        <a:lstStyle/>
        <a:p>
          <a:endParaRPr lang="ru-RU"/>
        </a:p>
      </dgm:t>
    </dgm:pt>
    <dgm:pt modelId="{ED485D4E-648A-41FD-BF43-1F2618D64D35}">
      <dgm:prSet phldrT="[Текст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sz="1400" b="1" dirty="0" smtClean="0"/>
            <a:t>Socio-Cultural attraction</a:t>
          </a:r>
          <a:endParaRPr lang="ru-RU" sz="1400" b="1" dirty="0"/>
        </a:p>
      </dgm:t>
    </dgm:pt>
    <dgm:pt modelId="{7D34F5E6-D07B-4011-A114-47DB24678763}" type="sibTrans" cxnId="{4FED08CA-3C35-4DDD-9252-04749EDD0095}">
      <dgm:prSet/>
      <dgm:spPr/>
      <dgm:t>
        <a:bodyPr/>
        <a:lstStyle/>
        <a:p>
          <a:endParaRPr lang="ru-RU"/>
        </a:p>
      </dgm:t>
    </dgm:pt>
    <dgm:pt modelId="{2F4765D3-5968-46EE-AE67-2FA656865009}" type="parTrans" cxnId="{4FED08CA-3C35-4DDD-9252-04749EDD0095}">
      <dgm:prSet/>
      <dgm:spPr/>
      <dgm:t>
        <a:bodyPr/>
        <a:lstStyle/>
        <a:p>
          <a:endParaRPr lang="ru-RU"/>
        </a:p>
      </dgm:t>
    </dgm:pt>
    <dgm:pt modelId="{66EAE2A3-882B-4EC3-BA7C-ECAD947CF5AC}">
      <dgm:prSet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Which countries you would like to know more about</a:t>
          </a:r>
          <a:r>
            <a:rPr lang="ru-RU" dirty="0" smtClean="0">
              <a:solidFill>
                <a:srgbClr val="004A84"/>
              </a:solidFill>
            </a:rPr>
            <a:t>?</a:t>
          </a:r>
          <a:endParaRPr lang="ru-RU" dirty="0">
            <a:solidFill>
              <a:srgbClr val="004A84"/>
            </a:solidFill>
          </a:endParaRPr>
        </a:p>
      </dgm:t>
    </dgm:pt>
    <dgm:pt modelId="{40DFACB4-FE9E-436C-8E43-1416363952EB}" type="parTrans" cxnId="{BF110495-CC47-4E5A-B799-84E3E3D1982C}">
      <dgm:prSet/>
      <dgm:spPr/>
      <dgm:t>
        <a:bodyPr/>
        <a:lstStyle/>
        <a:p>
          <a:endParaRPr lang="ru-RU"/>
        </a:p>
      </dgm:t>
    </dgm:pt>
    <dgm:pt modelId="{D89846A7-58DF-4AE6-B700-23EB0AAA62F6}" type="sibTrans" cxnId="{BF110495-CC47-4E5A-B799-84E3E3D1982C}">
      <dgm:prSet/>
      <dgm:spPr/>
      <dgm:t>
        <a:bodyPr/>
        <a:lstStyle/>
        <a:p>
          <a:endParaRPr lang="ru-RU"/>
        </a:p>
      </dgm:t>
    </dgm:pt>
    <dgm:pt modelId="{08C0AC46-E634-4DB8-A6C8-F4527FE08F00}">
      <dgm:prSet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In which countries there are people (relatives, colleagues, etc.</a:t>
          </a:r>
          <a:r>
            <a:rPr lang="ru-RU" dirty="0" smtClean="0">
              <a:solidFill>
                <a:srgbClr val="004A84"/>
              </a:solidFill>
            </a:rPr>
            <a:t>), </a:t>
          </a:r>
          <a:r>
            <a:rPr lang="en-US" dirty="0" smtClean="0">
              <a:solidFill>
                <a:srgbClr val="004A84"/>
              </a:solidFill>
            </a:rPr>
            <a:t>with whom you keep in touch</a:t>
          </a:r>
          <a:r>
            <a:rPr lang="ru-RU" dirty="0" smtClean="0">
              <a:solidFill>
                <a:srgbClr val="004A84"/>
              </a:solidFill>
            </a:rPr>
            <a:t>?</a:t>
          </a:r>
          <a:endParaRPr lang="ru-RU" dirty="0">
            <a:solidFill>
              <a:srgbClr val="004A84"/>
            </a:solidFill>
          </a:endParaRPr>
        </a:p>
      </dgm:t>
    </dgm:pt>
    <dgm:pt modelId="{C89AF123-1062-48D7-B53E-68524F193F71}" type="parTrans" cxnId="{612BBCA1-8B87-4862-81B0-9073BF1FE5ED}">
      <dgm:prSet/>
      <dgm:spPr/>
      <dgm:t>
        <a:bodyPr/>
        <a:lstStyle/>
        <a:p>
          <a:endParaRPr lang="ru-RU"/>
        </a:p>
      </dgm:t>
    </dgm:pt>
    <dgm:pt modelId="{44A2CCD5-600B-442C-ABE9-0EC67C2E550C}" type="sibTrans" cxnId="{612BBCA1-8B87-4862-81B0-9073BF1FE5ED}">
      <dgm:prSet/>
      <dgm:spPr/>
      <dgm:t>
        <a:bodyPr/>
        <a:lstStyle/>
        <a:p>
          <a:endParaRPr lang="ru-RU"/>
        </a:p>
      </dgm:t>
    </dgm:pt>
    <dgm:pt modelId="{19D05348-A7FF-48F4-A48E-849F1AB44BD6}">
      <dgm:prSet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Where would you like to go for holidays</a:t>
          </a:r>
          <a:r>
            <a:rPr lang="ru-RU" dirty="0" smtClean="0">
              <a:solidFill>
                <a:srgbClr val="004A84"/>
              </a:solidFill>
            </a:rPr>
            <a:t>?</a:t>
          </a:r>
          <a:endParaRPr lang="ru-RU" dirty="0">
            <a:solidFill>
              <a:srgbClr val="004A84"/>
            </a:solidFill>
          </a:endParaRPr>
        </a:p>
      </dgm:t>
    </dgm:pt>
    <dgm:pt modelId="{78A6707C-7F23-4F69-B1EE-CCF1F69F879E}" type="parTrans" cxnId="{3AB3AEA8-AB92-4631-B10C-469510A9420D}">
      <dgm:prSet/>
      <dgm:spPr/>
      <dgm:t>
        <a:bodyPr/>
        <a:lstStyle/>
        <a:p>
          <a:endParaRPr lang="ru-RU"/>
        </a:p>
      </dgm:t>
    </dgm:pt>
    <dgm:pt modelId="{13BF133B-32FD-49EC-A30C-407DE95E1DEA}" type="sibTrans" cxnId="{3AB3AEA8-AB92-4631-B10C-469510A9420D}">
      <dgm:prSet/>
      <dgm:spPr/>
      <dgm:t>
        <a:bodyPr/>
        <a:lstStyle/>
        <a:p>
          <a:endParaRPr lang="ru-RU"/>
        </a:p>
      </dgm:t>
    </dgm:pt>
    <dgm:pt modelId="{F9D063D4-887A-4A25-BE12-582157C87A1E}">
      <dgm:prSet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Where would you like to study </a:t>
          </a:r>
          <a:r>
            <a:rPr lang="ru-RU" dirty="0" smtClean="0">
              <a:solidFill>
                <a:srgbClr val="004A84"/>
              </a:solidFill>
            </a:rPr>
            <a:t>(</a:t>
          </a:r>
          <a:r>
            <a:rPr lang="en-US" dirty="0" smtClean="0">
              <a:solidFill>
                <a:srgbClr val="004A84"/>
              </a:solidFill>
            </a:rPr>
            <a:t>or to send you children to study</a:t>
          </a:r>
          <a:r>
            <a:rPr lang="ru-RU" dirty="0" smtClean="0">
              <a:solidFill>
                <a:srgbClr val="004A84"/>
              </a:solidFill>
            </a:rPr>
            <a:t>)?</a:t>
          </a:r>
          <a:endParaRPr lang="ru-RU" dirty="0">
            <a:solidFill>
              <a:srgbClr val="004A84"/>
            </a:solidFill>
          </a:endParaRPr>
        </a:p>
      </dgm:t>
    </dgm:pt>
    <dgm:pt modelId="{8C31301E-9589-40CD-987C-418E77519CA4}" type="parTrans" cxnId="{5CF86022-EC15-4AE8-9967-215737AD0879}">
      <dgm:prSet/>
      <dgm:spPr/>
      <dgm:t>
        <a:bodyPr/>
        <a:lstStyle/>
        <a:p>
          <a:endParaRPr lang="ru-RU"/>
        </a:p>
      </dgm:t>
    </dgm:pt>
    <dgm:pt modelId="{2FF97FC8-63B9-4F6D-BFB7-D0EE95101D4F}" type="sibTrans" cxnId="{5CF86022-EC15-4AE8-9967-215737AD0879}">
      <dgm:prSet/>
      <dgm:spPr/>
      <dgm:t>
        <a:bodyPr/>
        <a:lstStyle/>
        <a:p>
          <a:endParaRPr lang="ru-RU"/>
        </a:p>
      </dgm:t>
    </dgm:pt>
    <dgm:pt modelId="{9C899AF5-08A9-4220-A071-99A45910BF23}">
      <dgm:prSet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Where from the arrival of artists, and musicians is desirable?</a:t>
          </a:r>
          <a:endParaRPr lang="ru-RU" dirty="0">
            <a:solidFill>
              <a:srgbClr val="004A84"/>
            </a:solidFill>
          </a:endParaRPr>
        </a:p>
      </dgm:t>
    </dgm:pt>
    <dgm:pt modelId="{CC930380-5184-4902-9DA8-4CFC741D4801}" type="parTrans" cxnId="{3BFFBF09-9496-4197-AA2A-11AB37CA907C}">
      <dgm:prSet/>
      <dgm:spPr/>
      <dgm:t>
        <a:bodyPr/>
        <a:lstStyle/>
        <a:p>
          <a:endParaRPr lang="ru-RU"/>
        </a:p>
      </dgm:t>
    </dgm:pt>
    <dgm:pt modelId="{55862846-972F-4698-B2B0-8F58EC6DCBD2}" type="sibTrans" cxnId="{3BFFBF09-9496-4197-AA2A-11AB37CA907C}">
      <dgm:prSet/>
      <dgm:spPr/>
      <dgm:t>
        <a:bodyPr/>
        <a:lstStyle/>
        <a:p>
          <a:endParaRPr lang="ru-RU"/>
        </a:p>
      </dgm:t>
    </dgm:pt>
    <dgm:pt modelId="{FDBC685D-6370-49DB-8934-C7EEA083D737}">
      <dgm:prSet/>
      <dgm:spPr/>
      <dgm:t>
        <a:bodyPr/>
        <a:lstStyle/>
        <a:p>
          <a:r>
            <a:rPr lang="en-US" dirty="0" smtClean="0">
              <a:solidFill>
                <a:srgbClr val="004A84"/>
              </a:solidFill>
            </a:rPr>
            <a:t>Where from the arrival of tourists is desirable?</a:t>
          </a:r>
          <a:endParaRPr lang="ru-RU" dirty="0">
            <a:solidFill>
              <a:srgbClr val="004A84"/>
            </a:solidFill>
          </a:endParaRPr>
        </a:p>
      </dgm:t>
    </dgm:pt>
    <dgm:pt modelId="{688A1353-7BC0-4BBA-8C2F-363B8C474982}" type="parTrans" cxnId="{F0BA971E-82F9-46FE-981E-A2EFF31C4D34}">
      <dgm:prSet/>
      <dgm:spPr/>
      <dgm:t>
        <a:bodyPr/>
        <a:lstStyle/>
        <a:p>
          <a:endParaRPr lang="ru-RU"/>
        </a:p>
      </dgm:t>
    </dgm:pt>
    <dgm:pt modelId="{7DB18C69-5045-4FAC-AE41-477199EAF5D7}" type="sibTrans" cxnId="{F0BA971E-82F9-46FE-981E-A2EFF31C4D34}">
      <dgm:prSet/>
      <dgm:spPr/>
      <dgm:t>
        <a:bodyPr/>
        <a:lstStyle/>
        <a:p>
          <a:endParaRPr lang="ru-RU"/>
        </a:p>
      </dgm:t>
    </dgm:pt>
    <dgm:pt modelId="{C779F31E-D73A-4BCA-954E-2CDF1B965835}" type="pres">
      <dgm:prSet presAssocID="{B307A3E1-9F74-40E8-94D4-84172A66F6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C192D-2C59-48F1-9485-B717212B32CF}" type="pres">
      <dgm:prSet presAssocID="{3AA54EB7-FAD8-4B55-B189-A4D0B6F6E3A9}" presName="composite" presStyleCnt="0"/>
      <dgm:spPr/>
    </dgm:pt>
    <dgm:pt modelId="{1C5C9C3A-0D0E-4DB1-94AA-A60628E17156}" type="pres">
      <dgm:prSet presAssocID="{3AA54EB7-FAD8-4B55-B189-A4D0B6F6E3A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57FCE-2C0D-48DE-97EB-791BCD53171B}" type="pres">
      <dgm:prSet presAssocID="{3AA54EB7-FAD8-4B55-B189-A4D0B6F6E3A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15052-DCF8-4032-A468-2A4F259B84A1}" type="pres">
      <dgm:prSet presAssocID="{A102602F-A002-4DB4-9C0E-F25A2E20614F}" presName="space" presStyleCnt="0"/>
      <dgm:spPr/>
    </dgm:pt>
    <dgm:pt modelId="{2D65DFD3-D7D9-4976-B25F-4ACE9C9ADC95}" type="pres">
      <dgm:prSet presAssocID="{09D538D0-94B3-456B-926D-B50E234D8FA2}" presName="composite" presStyleCnt="0"/>
      <dgm:spPr/>
    </dgm:pt>
    <dgm:pt modelId="{495282A0-8413-4BEF-9319-9D5C88E5D864}" type="pres">
      <dgm:prSet presAssocID="{09D538D0-94B3-456B-926D-B50E234D8FA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D6522-099C-4119-9D83-C1B85929B98E}" type="pres">
      <dgm:prSet presAssocID="{09D538D0-94B3-456B-926D-B50E234D8FA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189B5-DC84-4A0B-8167-9FEEF1418AB6}" type="pres">
      <dgm:prSet presAssocID="{05D20FA9-93D0-4A59-82C4-06C6132C82F7}" presName="space" presStyleCnt="0"/>
      <dgm:spPr/>
    </dgm:pt>
    <dgm:pt modelId="{9F1AB33F-F1A9-42F0-9A6C-0EFB6B7745C6}" type="pres">
      <dgm:prSet presAssocID="{ED485D4E-648A-41FD-BF43-1F2618D64D35}" presName="composite" presStyleCnt="0"/>
      <dgm:spPr/>
    </dgm:pt>
    <dgm:pt modelId="{FD01A384-43DD-4868-A034-A69D96FC1BBC}" type="pres">
      <dgm:prSet presAssocID="{ED485D4E-648A-41FD-BF43-1F2618D64D3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151011-8454-4875-92E1-B3A7261E6D38}" type="pres">
      <dgm:prSet presAssocID="{ED485D4E-648A-41FD-BF43-1F2618D64D3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7D2EEA-8867-4BFE-B28B-75A63C9FB638}" type="presOf" srcId="{D6A18927-24EB-4478-B044-E78B8C98FC22}" destId="{E4151011-8454-4875-92E1-B3A7261E6D38}" srcOrd="0" destOrd="0" presId="urn:microsoft.com/office/officeart/2005/8/layout/hList1"/>
    <dgm:cxn modelId="{9845A122-8FDF-4C5D-A52B-F9244BF88155}" type="presOf" srcId="{B307A3E1-9F74-40E8-94D4-84172A66F6A2}" destId="{C779F31E-D73A-4BCA-954E-2CDF1B965835}" srcOrd="0" destOrd="0" presId="urn:microsoft.com/office/officeart/2005/8/layout/hList1"/>
    <dgm:cxn modelId="{82A37863-2790-4A1F-8632-100D3B955313}" type="presOf" srcId="{EF82D966-4BD0-4FAA-B962-0C2B290F17D2}" destId="{6C957FCE-2C0D-48DE-97EB-791BCD53171B}" srcOrd="0" destOrd="3" presId="urn:microsoft.com/office/officeart/2005/8/layout/hList1"/>
    <dgm:cxn modelId="{612BBCA1-8B87-4862-81B0-9073BF1FE5ED}" srcId="{ED485D4E-648A-41FD-BF43-1F2618D64D35}" destId="{08C0AC46-E634-4DB8-A6C8-F4527FE08F00}" srcOrd="2" destOrd="0" parTransId="{C89AF123-1062-48D7-B53E-68524F193F71}" sibTransId="{44A2CCD5-600B-442C-ABE9-0EC67C2E550C}"/>
    <dgm:cxn modelId="{4FED08CA-3C35-4DDD-9252-04749EDD0095}" srcId="{B307A3E1-9F74-40E8-94D4-84172A66F6A2}" destId="{ED485D4E-648A-41FD-BF43-1F2618D64D35}" srcOrd="2" destOrd="0" parTransId="{2F4765D3-5968-46EE-AE67-2FA656865009}" sibTransId="{7D34F5E6-D07B-4011-A114-47DB24678763}"/>
    <dgm:cxn modelId="{5CF86022-EC15-4AE8-9967-215737AD0879}" srcId="{ED485D4E-648A-41FD-BF43-1F2618D64D35}" destId="{F9D063D4-887A-4A25-BE12-582157C87A1E}" srcOrd="4" destOrd="0" parTransId="{8C31301E-9589-40CD-987C-418E77519CA4}" sibTransId="{2FF97FC8-63B9-4F6D-BFB7-D0EE95101D4F}"/>
    <dgm:cxn modelId="{BF110495-CC47-4E5A-B799-84E3E3D1982C}" srcId="{ED485D4E-648A-41FD-BF43-1F2618D64D35}" destId="{66EAE2A3-882B-4EC3-BA7C-ECAD947CF5AC}" srcOrd="1" destOrd="0" parTransId="{40DFACB4-FE9E-436C-8E43-1416363952EB}" sibTransId="{D89846A7-58DF-4AE6-B700-23EB0AAA62F6}"/>
    <dgm:cxn modelId="{33228410-14A1-407D-B20E-4291A2C549A5}" type="presOf" srcId="{158AFA99-6752-4C3C-90E5-10E168FD6ED2}" destId="{382D6522-099C-4119-9D83-C1B85929B98E}" srcOrd="0" destOrd="1" presId="urn:microsoft.com/office/officeart/2005/8/layout/hList1"/>
    <dgm:cxn modelId="{07F9A977-533C-461A-9824-897E518D35F9}" srcId="{09D538D0-94B3-456B-926D-B50E234D8FA2}" destId="{904138DF-E8AE-42AB-89F8-CF6EF3C99EF2}" srcOrd="3" destOrd="0" parTransId="{CBF09202-DE63-4E52-A997-5BDE0227AEFA}" sibTransId="{05D8C360-E5C6-473B-97E7-D2236A3A913D}"/>
    <dgm:cxn modelId="{32460C9D-5061-4488-B9BD-632D9560B16F}" type="presOf" srcId="{C7DCF514-AB41-4FF1-BEC9-0837152C1D9F}" destId="{382D6522-099C-4119-9D83-C1B85929B98E}" srcOrd="0" destOrd="2" presId="urn:microsoft.com/office/officeart/2005/8/layout/hList1"/>
    <dgm:cxn modelId="{65451A97-CC40-4CC3-A2D9-27C68DDD08CA}" type="presOf" srcId="{904138DF-E8AE-42AB-89F8-CF6EF3C99EF2}" destId="{382D6522-099C-4119-9D83-C1B85929B98E}" srcOrd="0" destOrd="3" presId="urn:microsoft.com/office/officeart/2005/8/layout/hList1"/>
    <dgm:cxn modelId="{11ABBC1A-FE32-4E0C-8042-3DD9D2D826FC}" type="presOf" srcId="{66EAE2A3-882B-4EC3-BA7C-ECAD947CF5AC}" destId="{E4151011-8454-4875-92E1-B3A7261E6D38}" srcOrd="0" destOrd="1" presId="urn:microsoft.com/office/officeart/2005/8/layout/hList1"/>
    <dgm:cxn modelId="{F1386BEA-6605-4263-8FD1-65607FC127A8}" type="presOf" srcId="{08C0AC46-E634-4DB8-A6C8-F4527FE08F00}" destId="{E4151011-8454-4875-92E1-B3A7261E6D38}" srcOrd="0" destOrd="2" presId="urn:microsoft.com/office/officeart/2005/8/layout/hList1"/>
    <dgm:cxn modelId="{A00485D0-1FD2-424E-8F9E-EF6E34D15869}" type="presOf" srcId="{0D08C7AD-1AD4-42E2-B8B6-AD6B93F73FC6}" destId="{382D6522-099C-4119-9D83-C1B85929B98E}" srcOrd="0" destOrd="0" presId="urn:microsoft.com/office/officeart/2005/8/layout/hList1"/>
    <dgm:cxn modelId="{E4E73177-84A5-4D93-AE58-583BDCED3F2A}" srcId="{09D538D0-94B3-456B-926D-B50E234D8FA2}" destId="{FF946472-0474-466A-913A-05104B519C57}" srcOrd="4" destOrd="0" parTransId="{7652357E-633A-4D2A-B9C7-18309CF27656}" sibTransId="{07D0C29F-4905-42EA-AB2C-186093923970}"/>
    <dgm:cxn modelId="{4EB1B40B-C027-4FBE-BDB6-DC62974F9D31}" srcId="{09D538D0-94B3-456B-926D-B50E234D8FA2}" destId="{02757783-8586-44C8-AC6B-A4B0EBA10FC1}" srcOrd="5" destOrd="0" parTransId="{D43ED68C-1B07-45DD-9218-C97F6C857267}" sibTransId="{DDBFAFA5-686D-4552-8D66-8BADD7BA9FA4}"/>
    <dgm:cxn modelId="{EAE966BC-07D0-4536-A3F7-69F4AE4EEE58}" type="presOf" srcId="{02757783-8586-44C8-AC6B-A4B0EBA10FC1}" destId="{382D6522-099C-4119-9D83-C1B85929B98E}" srcOrd="0" destOrd="5" presId="urn:microsoft.com/office/officeart/2005/8/layout/hList1"/>
    <dgm:cxn modelId="{588F438A-FE5E-402B-BC87-557E09A58C03}" type="presOf" srcId="{FF946472-0474-466A-913A-05104B519C57}" destId="{382D6522-099C-4119-9D83-C1B85929B98E}" srcOrd="0" destOrd="4" presId="urn:microsoft.com/office/officeart/2005/8/layout/hList1"/>
    <dgm:cxn modelId="{96A3DDE5-CE3F-4016-8123-E99171283F6A}" type="presOf" srcId="{09D538D0-94B3-456B-926D-B50E234D8FA2}" destId="{495282A0-8413-4BEF-9319-9D5C88E5D864}" srcOrd="0" destOrd="0" presId="urn:microsoft.com/office/officeart/2005/8/layout/hList1"/>
    <dgm:cxn modelId="{409DD101-6D52-4DA9-92C5-D625AB40865C}" srcId="{B307A3E1-9F74-40E8-94D4-84172A66F6A2}" destId="{09D538D0-94B3-456B-926D-B50E234D8FA2}" srcOrd="1" destOrd="0" parTransId="{7A1DD75D-14FC-43B8-8801-0269F4D23A21}" sibTransId="{05D20FA9-93D0-4A59-82C4-06C6132C82F7}"/>
    <dgm:cxn modelId="{BD3A90AE-134D-4E4E-8AA0-4B3A4826D222}" type="presOf" srcId="{B9B50FD4-FA60-4505-9F4A-27A26E29E1B6}" destId="{6C957FCE-2C0D-48DE-97EB-791BCD53171B}" srcOrd="0" destOrd="0" presId="urn:microsoft.com/office/officeart/2005/8/layout/hList1"/>
    <dgm:cxn modelId="{931AD29A-216C-43BF-BEF2-7DC019A7AD98}" type="presOf" srcId="{9C899AF5-08A9-4220-A071-99A45910BF23}" destId="{E4151011-8454-4875-92E1-B3A7261E6D38}" srcOrd="0" destOrd="5" presId="urn:microsoft.com/office/officeart/2005/8/layout/hList1"/>
    <dgm:cxn modelId="{AE0C473F-6D2B-4786-96B6-1CF0A29CFC4F}" type="presOf" srcId="{F9D063D4-887A-4A25-BE12-582157C87A1E}" destId="{E4151011-8454-4875-92E1-B3A7261E6D38}" srcOrd="0" destOrd="4" presId="urn:microsoft.com/office/officeart/2005/8/layout/hList1"/>
    <dgm:cxn modelId="{E2BB6393-CAFF-4A5C-B9F7-7A1BCF9ABD29}" srcId="{ED485D4E-648A-41FD-BF43-1F2618D64D35}" destId="{D6A18927-24EB-4478-B044-E78B8C98FC22}" srcOrd="0" destOrd="0" parTransId="{4317671D-CDA5-42B3-90CB-265E82D5EEDD}" sibTransId="{39FF1339-A1D6-4A26-888F-6D434D5CB9EE}"/>
    <dgm:cxn modelId="{DD1439BD-AA16-402C-A19A-D27C593DA8B3}" srcId="{3AA54EB7-FAD8-4B55-B189-A4D0B6F6E3A9}" destId="{EF82D966-4BD0-4FAA-B962-0C2B290F17D2}" srcOrd="3" destOrd="0" parTransId="{2263F9A2-E919-461A-99E8-C819A49F5F9A}" sibTransId="{20CCFB13-2929-412F-8E56-5CE4AF47D87B}"/>
    <dgm:cxn modelId="{AE6F3C64-8A1F-4E95-ADE0-A58AD8E3B453}" srcId="{3AA54EB7-FAD8-4B55-B189-A4D0B6F6E3A9}" destId="{260FE3D7-5ECE-402C-A0A9-837E2E71FA49}" srcOrd="2" destOrd="0" parTransId="{2047076C-2A3B-4A6D-BB43-1A648C966928}" sibTransId="{F3C65B3F-4EBD-499E-86B5-F29A88D7C242}"/>
    <dgm:cxn modelId="{4F820879-72A1-42F7-82DA-B70F0329AB6C}" type="presOf" srcId="{ED485D4E-648A-41FD-BF43-1F2618D64D35}" destId="{FD01A384-43DD-4868-A034-A69D96FC1BBC}" srcOrd="0" destOrd="0" presId="urn:microsoft.com/office/officeart/2005/8/layout/hList1"/>
    <dgm:cxn modelId="{BB4E2B25-4D76-4889-8F46-5062B7C19793}" srcId="{3AA54EB7-FAD8-4B55-B189-A4D0B6F6E3A9}" destId="{B9B50FD4-FA60-4505-9F4A-27A26E29E1B6}" srcOrd="0" destOrd="0" parTransId="{34450AC4-8F24-4060-9CF1-D4406816F3E5}" sibTransId="{316576F5-E8BF-4828-A9D0-E802F5EA164A}"/>
    <dgm:cxn modelId="{ECA30E26-D7DB-48CC-8DA0-FDDB36280E92}" srcId="{3AA54EB7-FAD8-4B55-B189-A4D0B6F6E3A9}" destId="{5FB2C096-8F64-4A97-AA1E-35C0BD148066}" srcOrd="1" destOrd="0" parTransId="{C229BC9D-97AB-43F3-9881-CF00EE622C03}" sibTransId="{4135C8EE-F6D3-403D-B2AD-F037DE73F7A5}"/>
    <dgm:cxn modelId="{3AB3AEA8-AB92-4631-B10C-469510A9420D}" srcId="{ED485D4E-648A-41FD-BF43-1F2618D64D35}" destId="{19D05348-A7FF-48F4-A48E-849F1AB44BD6}" srcOrd="3" destOrd="0" parTransId="{78A6707C-7F23-4F69-B1EE-CCF1F69F879E}" sibTransId="{13BF133B-32FD-49EC-A30C-407DE95E1DEA}"/>
    <dgm:cxn modelId="{0732F686-AB14-457A-985E-4127EF668BEE}" srcId="{09D538D0-94B3-456B-926D-B50E234D8FA2}" destId="{C7DCF514-AB41-4FF1-BEC9-0837152C1D9F}" srcOrd="2" destOrd="0" parTransId="{95FCB50B-868A-44A2-851F-07F6BA1909E9}" sibTransId="{D4505ED2-5AEA-4AF2-A9AE-47F7C5979097}"/>
    <dgm:cxn modelId="{FA69A054-0EA1-4A3D-8BFB-64087596FAA0}" type="presOf" srcId="{260FE3D7-5ECE-402C-A0A9-837E2E71FA49}" destId="{6C957FCE-2C0D-48DE-97EB-791BCD53171B}" srcOrd="0" destOrd="2" presId="urn:microsoft.com/office/officeart/2005/8/layout/hList1"/>
    <dgm:cxn modelId="{3BFFBF09-9496-4197-AA2A-11AB37CA907C}" srcId="{ED485D4E-648A-41FD-BF43-1F2618D64D35}" destId="{9C899AF5-08A9-4220-A071-99A45910BF23}" srcOrd="5" destOrd="0" parTransId="{CC930380-5184-4902-9DA8-4CFC741D4801}" sibTransId="{55862846-972F-4698-B2B0-8F58EC6DCBD2}"/>
    <dgm:cxn modelId="{C1CAFD19-9831-4412-9F11-E3246812B357}" type="presOf" srcId="{FDBC685D-6370-49DB-8934-C7EEA083D737}" destId="{E4151011-8454-4875-92E1-B3A7261E6D38}" srcOrd="0" destOrd="6" presId="urn:microsoft.com/office/officeart/2005/8/layout/hList1"/>
    <dgm:cxn modelId="{F0BA971E-82F9-46FE-981E-A2EFF31C4D34}" srcId="{ED485D4E-648A-41FD-BF43-1F2618D64D35}" destId="{FDBC685D-6370-49DB-8934-C7EEA083D737}" srcOrd="6" destOrd="0" parTransId="{688A1353-7BC0-4BBA-8C2F-363B8C474982}" sibTransId="{7DB18C69-5045-4FAC-AE41-477199EAF5D7}"/>
    <dgm:cxn modelId="{80E93868-E51D-4470-9F69-1057DFF8A62F}" type="presOf" srcId="{3AA54EB7-FAD8-4B55-B189-A4D0B6F6E3A9}" destId="{1C5C9C3A-0D0E-4DB1-94AA-A60628E17156}" srcOrd="0" destOrd="0" presId="urn:microsoft.com/office/officeart/2005/8/layout/hList1"/>
    <dgm:cxn modelId="{B4FA1025-CE72-43B9-840C-D5627FB04F6D}" srcId="{B307A3E1-9F74-40E8-94D4-84172A66F6A2}" destId="{3AA54EB7-FAD8-4B55-B189-A4D0B6F6E3A9}" srcOrd="0" destOrd="0" parTransId="{D7B5F5FD-A928-4BBB-8404-68674BEAD29B}" sibTransId="{A102602F-A002-4DB4-9C0E-F25A2E20614F}"/>
    <dgm:cxn modelId="{E74F6A72-AFE0-4236-B381-45F77EFE65B2}" srcId="{09D538D0-94B3-456B-926D-B50E234D8FA2}" destId="{158AFA99-6752-4C3C-90E5-10E168FD6ED2}" srcOrd="1" destOrd="0" parTransId="{0DE60F59-5DD3-4B62-ABE3-516490D5C3EC}" sibTransId="{C407738B-DE49-4D6D-890B-45202B6AD0DE}"/>
    <dgm:cxn modelId="{DAC074F2-E484-4C98-BDBD-4CE65058C51A}" srcId="{09D538D0-94B3-456B-926D-B50E234D8FA2}" destId="{0D08C7AD-1AD4-42E2-B8B6-AD6B93F73FC6}" srcOrd="0" destOrd="0" parTransId="{81F176C6-DA1C-4D20-B80A-F3707B17F18C}" sibTransId="{11FB37C2-CD7D-4E31-B7E9-3E125B23DFE0}"/>
    <dgm:cxn modelId="{5C63B27C-E4CC-40F1-84AA-D3DC23470F33}" type="presOf" srcId="{5FB2C096-8F64-4A97-AA1E-35C0BD148066}" destId="{6C957FCE-2C0D-48DE-97EB-791BCD53171B}" srcOrd="0" destOrd="1" presId="urn:microsoft.com/office/officeart/2005/8/layout/hList1"/>
    <dgm:cxn modelId="{BFB5F9F7-30DC-441C-BFE4-D45B3165B626}" type="presOf" srcId="{19D05348-A7FF-48F4-A48E-849F1AB44BD6}" destId="{E4151011-8454-4875-92E1-B3A7261E6D38}" srcOrd="0" destOrd="3" presId="urn:microsoft.com/office/officeart/2005/8/layout/hList1"/>
    <dgm:cxn modelId="{F175BFD0-AD5A-43C2-9B68-AFE0B0C72814}" type="presParOf" srcId="{C779F31E-D73A-4BCA-954E-2CDF1B965835}" destId="{1F9C192D-2C59-48F1-9485-B717212B32CF}" srcOrd="0" destOrd="0" presId="urn:microsoft.com/office/officeart/2005/8/layout/hList1"/>
    <dgm:cxn modelId="{3A1BAEBD-2750-47BD-A6C8-46755EF01278}" type="presParOf" srcId="{1F9C192D-2C59-48F1-9485-B717212B32CF}" destId="{1C5C9C3A-0D0E-4DB1-94AA-A60628E17156}" srcOrd="0" destOrd="0" presId="urn:microsoft.com/office/officeart/2005/8/layout/hList1"/>
    <dgm:cxn modelId="{46271302-9703-4A80-A907-D33CCB2BAC9A}" type="presParOf" srcId="{1F9C192D-2C59-48F1-9485-B717212B32CF}" destId="{6C957FCE-2C0D-48DE-97EB-791BCD53171B}" srcOrd="1" destOrd="0" presId="urn:microsoft.com/office/officeart/2005/8/layout/hList1"/>
    <dgm:cxn modelId="{30FCC1F7-8431-478A-976A-C188E587AF98}" type="presParOf" srcId="{C779F31E-D73A-4BCA-954E-2CDF1B965835}" destId="{13B15052-DCF8-4032-A468-2A4F259B84A1}" srcOrd="1" destOrd="0" presId="urn:microsoft.com/office/officeart/2005/8/layout/hList1"/>
    <dgm:cxn modelId="{B77E0AB0-8854-4420-AAD2-A3C2593D95EE}" type="presParOf" srcId="{C779F31E-D73A-4BCA-954E-2CDF1B965835}" destId="{2D65DFD3-D7D9-4976-B25F-4ACE9C9ADC95}" srcOrd="2" destOrd="0" presId="urn:microsoft.com/office/officeart/2005/8/layout/hList1"/>
    <dgm:cxn modelId="{A9C092C8-04E7-4BB6-8023-1F1307D49F64}" type="presParOf" srcId="{2D65DFD3-D7D9-4976-B25F-4ACE9C9ADC95}" destId="{495282A0-8413-4BEF-9319-9D5C88E5D864}" srcOrd="0" destOrd="0" presId="urn:microsoft.com/office/officeart/2005/8/layout/hList1"/>
    <dgm:cxn modelId="{0D549782-A37B-447D-B6DD-7AF12DA7FDCF}" type="presParOf" srcId="{2D65DFD3-D7D9-4976-B25F-4ACE9C9ADC95}" destId="{382D6522-099C-4119-9D83-C1B85929B98E}" srcOrd="1" destOrd="0" presId="urn:microsoft.com/office/officeart/2005/8/layout/hList1"/>
    <dgm:cxn modelId="{69A3C9E1-11D6-4A3B-BCAC-73A03CFE89E8}" type="presParOf" srcId="{C779F31E-D73A-4BCA-954E-2CDF1B965835}" destId="{615189B5-DC84-4A0B-8167-9FEEF1418AB6}" srcOrd="3" destOrd="0" presId="urn:microsoft.com/office/officeart/2005/8/layout/hList1"/>
    <dgm:cxn modelId="{4C0E29B5-3F4A-425D-8D8B-8F080CC62921}" type="presParOf" srcId="{C779F31E-D73A-4BCA-954E-2CDF1B965835}" destId="{9F1AB33F-F1A9-42F0-9A6C-0EFB6B7745C6}" srcOrd="4" destOrd="0" presId="urn:microsoft.com/office/officeart/2005/8/layout/hList1"/>
    <dgm:cxn modelId="{60975CA7-7DE6-4A4F-8D68-A167708EA46B}" type="presParOf" srcId="{9F1AB33F-F1A9-42F0-9A6C-0EFB6B7745C6}" destId="{FD01A384-43DD-4868-A034-A69D96FC1BBC}" srcOrd="0" destOrd="0" presId="urn:microsoft.com/office/officeart/2005/8/layout/hList1"/>
    <dgm:cxn modelId="{AE1DC8C0-6431-4451-A104-3EEBDCF911DB}" type="presParOf" srcId="{9F1AB33F-F1A9-42F0-9A6C-0EFB6B7745C6}" destId="{E4151011-8454-4875-92E1-B3A7261E6D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C9C3A-0D0E-4DB1-94AA-A60628E17156}">
      <dsp:nvSpPr>
        <dsp:cNvPr id="0" name=""/>
        <dsp:cNvSpPr/>
      </dsp:nvSpPr>
      <dsp:spPr>
        <a:xfrm>
          <a:off x="2600" y="120738"/>
          <a:ext cx="2535531" cy="345600"/>
        </a:xfrm>
        <a:prstGeom prst="rect">
          <a:avLst/>
        </a:prstGeom>
        <a:solidFill>
          <a:srgbClr val="C00000"/>
        </a:solidFill>
        <a:ln w="25400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Political attraction</a:t>
          </a:r>
          <a:endParaRPr lang="ru-RU" sz="1400" b="1" kern="1200" dirty="0"/>
        </a:p>
      </dsp:txBody>
      <dsp:txXfrm>
        <a:off x="2600" y="120738"/>
        <a:ext cx="2535531" cy="345600"/>
      </dsp:txXfrm>
    </dsp:sp>
    <dsp:sp modelId="{6C957FCE-2C0D-48DE-97EB-791BCD53171B}">
      <dsp:nvSpPr>
        <dsp:cNvPr id="0" name=""/>
        <dsp:cNvSpPr/>
      </dsp:nvSpPr>
      <dsp:spPr>
        <a:xfrm>
          <a:off x="2600" y="466338"/>
          <a:ext cx="2535531" cy="28466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Which country is a friend of ours</a:t>
          </a:r>
          <a:r>
            <a:rPr lang="ru-RU" sz="1200" kern="1200" dirty="0" smtClean="0">
              <a:solidFill>
                <a:srgbClr val="004A84"/>
              </a:solidFill>
            </a:rPr>
            <a:t>?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Which country is not a friend of ours</a:t>
          </a:r>
          <a:r>
            <a:rPr lang="ru-RU" sz="1200" kern="1200" dirty="0" smtClean="0">
              <a:solidFill>
                <a:srgbClr val="004A84"/>
              </a:solidFill>
            </a:rPr>
            <a:t>?</a:t>
          </a:r>
          <a:endParaRPr lang="ru-RU" sz="1200" kern="1200" dirty="0">
            <a:solidFill>
              <a:srgbClr val="004A84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To which countries we should provide a military support</a:t>
          </a:r>
          <a:r>
            <a:rPr lang="ru-RU" sz="1200" kern="1200" dirty="0" smtClean="0">
              <a:solidFill>
                <a:srgbClr val="004A84"/>
              </a:solidFill>
            </a:rPr>
            <a:t>?</a:t>
          </a:r>
          <a:endParaRPr lang="ru-RU" sz="1200" kern="1200" dirty="0">
            <a:solidFill>
              <a:srgbClr val="004A84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Military support from which countries can be accepted by us</a:t>
          </a:r>
          <a:r>
            <a:rPr lang="ru-RU" sz="1200" kern="1200" dirty="0" smtClean="0">
              <a:solidFill>
                <a:srgbClr val="004A84"/>
              </a:solidFill>
            </a:rPr>
            <a:t>?</a:t>
          </a:r>
          <a:endParaRPr lang="ru-RU" sz="1200" kern="1200" dirty="0">
            <a:solidFill>
              <a:srgbClr val="004A84"/>
            </a:solidFill>
          </a:endParaRPr>
        </a:p>
      </dsp:txBody>
      <dsp:txXfrm>
        <a:off x="2600" y="466338"/>
        <a:ext cx="2535531" cy="2846672"/>
      </dsp:txXfrm>
    </dsp:sp>
    <dsp:sp modelId="{495282A0-8413-4BEF-9319-9D5C88E5D864}">
      <dsp:nvSpPr>
        <dsp:cNvPr id="0" name=""/>
        <dsp:cNvSpPr/>
      </dsp:nvSpPr>
      <dsp:spPr>
        <a:xfrm>
          <a:off x="2893106" y="120738"/>
          <a:ext cx="2535531" cy="345600"/>
        </a:xfrm>
        <a:prstGeom prst="rect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Economical attraction</a:t>
          </a:r>
          <a:endParaRPr lang="ru-RU" sz="1400" b="1" kern="1200" dirty="0"/>
        </a:p>
      </dsp:txBody>
      <dsp:txXfrm>
        <a:off x="2893106" y="120738"/>
        <a:ext cx="2535531" cy="345600"/>
      </dsp:txXfrm>
    </dsp:sp>
    <dsp:sp modelId="{382D6522-099C-4119-9D83-C1B85929B98E}">
      <dsp:nvSpPr>
        <dsp:cNvPr id="0" name=""/>
        <dsp:cNvSpPr/>
      </dsp:nvSpPr>
      <dsp:spPr>
        <a:xfrm>
          <a:off x="2893106" y="466338"/>
          <a:ext cx="2535531" cy="28466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1"/>
              </a:solidFill>
            </a:rPr>
            <a:t>Which countries` goods do you prefer</a:t>
          </a:r>
          <a:r>
            <a:rPr lang="ru-RU" sz="1200" kern="1200" dirty="0" smtClean="0">
              <a:solidFill>
                <a:schemeClr val="accent1"/>
              </a:solidFill>
            </a:rPr>
            <a:t>?</a:t>
          </a:r>
          <a:endParaRPr lang="ru-RU" sz="1200" kern="1200" dirty="0">
            <a:solidFill>
              <a:schemeClr val="accent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1"/>
              </a:solidFill>
            </a:rPr>
            <a:t>Where would you like to work</a:t>
          </a:r>
          <a:r>
            <a:rPr lang="ru-RU" sz="1200" kern="1200" dirty="0" smtClean="0">
              <a:solidFill>
                <a:schemeClr val="accent1"/>
              </a:solidFill>
            </a:rPr>
            <a:t>?</a:t>
          </a:r>
          <a:endParaRPr lang="ru-RU" sz="1200" kern="1200" dirty="0">
            <a:solidFill>
              <a:schemeClr val="accent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1"/>
              </a:solidFill>
            </a:rPr>
            <a:t>Where would you like to live</a:t>
          </a:r>
          <a:r>
            <a:rPr lang="ru-RU" sz="1200" kern="1200" dirty="0" smtClean="0">
              <a:solidFill>
                <a:schemeClr val="accent1"/>
              </a:solidFill>
            </a:rPr>
            <a:t>?</a:t>
          </a:r>
          <a:endParaRPr lang="ru-RU" sz="1200" kern="1200" dirty="0">
            <a:solidFill>
              <a:schemeClr val="accent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1"/>
              </a:solidFill>
            </a:rPr>
            <a:t>From which countries the arrival of the working forces is desirable</a:t>
          </a:r>
          <a:r>
            <a:rPr lang="ru-RU" sz="1200" kern="1200" dirty="0" smtClean="0">
              <a:solidFill>
                <a:schemeClr val="accent1"/>
              </a:solidFill>
            </a:rPr>
            <a:t>?</a:t>
          </a:r>
          <a:endParaRPr lang="ru-RU" sz="1200" kern="1200" dirty="0">
            <a:solidFill>
              <a:schemeClr val="accent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1"/>
              </a:solidFill>
            </a:rPr>
            <a:t>From which countries the capital and businessmen should come from</a:t>
          </a:r>
          <a:r>
            <a:rPr lang="ru-RU" sz="1200" kern="1200" dirty="0" smtClean="0">
              <a:solidFill>
                <a:schemeClr val="accent1"/>
              </a:solidFill>
            </a:rPr>
            <a:t>?</a:t>
          </a:r>
          <a:endParaRPr lang="ru-RU" sz="1200" kern="1200" dirty="0">
            <a:solidFill>
              <a:schemeClr val="accent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1"/>
              </a:solidFill>
            </a:rPr>
            <a:t>With which countries it is better to have a scientific exchange</a:t>
          </a:r>
          <a:r>
            <a:rPr lang="ru-RU" sz="1200" kern="1200" dirty="0" smtClean="0">
              <a:solidFill>
                <a:schemeClr val="accent1"/>
              </a:solidFill>
            </a:rPr>
            <a:t>?</a:t>
          </a:r>
          <a:endParaRPr lang="ru-RU" sz="1200" kern="1200" dirty="0">
            <a:solidFill>
              <a:schemeClr val="accent1"/>
            </a:solidFill>
          </a:endParaRPr>
        </a:p>
      </dsp:txBody>
      <dsp:txXfrm>
        <a:off x="2893106" y="466338"/>
        <a:ext cx="2535531" cy="2846672"/>
      </dsp:txXfrm>
    </dsp:sp>
    <dsp:sp modelId="{FD01A384-43DD-4868-A034-A69D96FC1BBC}">
      <dsp:nvSpPr>
        <dsp:cNvPr id="0" name=""/>
        <dsp:cNvSpPr/>
      </dsp:nvSpPr>
      <dsp:spPr>
        <a:xfrm>
          <a:off x="5783612" y="120738"/>
          <a:ext cx="2535531" cy="345600"/>
        </a:xfrm>
        <a:prstGeom prst="rect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Socio-Cultural attraction</a:t>
          </a:r>
          <a:endParaRPr lang="ru-RU" sz="1400" b="1" kern="1200" dirty="0"/>
        </a:p>
      </dsp:txBody>
      <dsp:txXfrm>
        <a:off x="5783612" y="120738"/>
        <a:ext cx="2535531" cy="345600"/>
      </dsp:txXfrm>
    </dsp:sp>
    <dsp:sp modelId="{E4151011-8454-4875-92E1-B3A7261E6D38}">
      <dsp:nvSpPr>
        <dsp:cNvPr id="0" name=""/>
        <dsp:cNvSpPr/>
      </dsp:nvSpPr>
      <dsp:spPr>
        <a:xfrm>
          <a:off x="5783612" y="466338"/>
          <a:ext cx="2535531" cy="28466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To which countries you`ve been to in last years</a:t>
          </a:r>
          <a:r>
            <a:rPr lang="ru-RU" sz="1200" kern="1200" dirty="0" smtClean="0">
              <a:solidFill>
                <a:srgbClr val="004A84"/>
              </a:solidFill>
            </a:rPr>
            <a:t>?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Which countries you would like to know more about</a:t>
          </a:r>
          <a:r>
            <a:rPr lang="ru-RU" sz="1200" kern="1200" dirty="0" smtClean="0">
              <a:solidFill>
                <a:srgbClr val="004A84"/>
              </a:solidFill>
            </a:rPr>
            <a:t>?</a:t>
          </a:r>
          <a:endParaRPr lang="ru-RU" sz="1200" kern="1200" dirty="0">
            <a:solidFill>
              <a:srgbClr val="004A84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In which countries there are people (relatives, colleagues, etc.</a:t>
          </a:r>
          <a:r>
            <a:rPr lang="ru-RU" sz="1200" kern="1200" dirty="0" smtClean="0">
              <a:solidFill>
                <a:srgbClr val="004A84"/>
              </a:solidFill>
            </a:rPr>
            <a:t>), </a:t>
          </a:r>
          <a:r>
            <a:rPr lang="en-US" sz="1200" kern="1200" dirty="0" smtClean="0">
              <a:solidFill>
                <a:srgbClr val="004A84"/>
              </a:solidFill>
            </a:rPr>
            <a:t>with whom you keep in touch</a:t>
          </a:r>
          <a:r>
            <a:rPr lang="ru-RU" sz="1200" kern="1200" dirty="0" smtClean="0">
              <a:solidFill>
                <a:srgbClr val="004A84"/>
              </a:solidFill>
            </a:rPr>
            <a:t>?</a:t>
          </a:r>
          <a:endParaRPr lang="ru-RU" sz="1200" kern="1200" dirty="0">
            <a:solidFill>
              <a:srgbClr val="004A84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Where would you like to go for holidays</a:t>
          </a:r>
          <a:r>
            <a:rPr lang="ru-RU" sz="1200" kern="1200" dirty="0" smtClean="0">
              <a:solidFill>
                <a:srgbClr val="004A84"/>
              </a:solidFill>
            </a:rPr>
            <a:t>?</a:t>
          </a:r>
          <a:endParaRPr lang="ru-RU" sz="1200" kern="1200" dirty="0">
            <a:solidFill>
              <a:srgbClr val="004A84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Where would you like to study </a:t>
          </a:r>
          <a:r>
            <a:rPr lang="ru-RU" sz="1200" kern="1200" dirty="0" smtClean="0">
              <a:solidFill>
                <a:srgbClr val="004A84"/>
              </a:solidFill>
            </a:rPr>
            <a:t>(</a:t>
          </a:r>
          <a:r>
            <a:rPr lang="en-US" sz="1200" kern="1200" dirty="0" smtClean="0">
              <a:solidFill>
                <a:srgbClr val="004A84"/>
              </a:solidFill>
            </a:rPr>
            <a:t>or to send you children to study</a:t>
          </a:r>
          <a:r>
            <a:rPr lang="ru-RU" sz="1200" kern="1200" dirty="0" smtClean="0">
              <a:solidFill>
                <a:srgbClr val="004A84"/>
              </a:solidFill>
            </a:rPr>
            <a:t>)?</a:t>
          </a:r>
          <a:endParaRPr lang="ru-RU" sz="1200" kern="1200" dirty="0">
            <a:solidFill>
              <a:srgbClr val="004A84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Where from the arrival of artists, and musicians is desirable?</a:t>
          </a:r>
          <a:endParaRPr lang="ru-RU" sz="1200" kern="1200" dirty="0">
            <a:solidFill>
              <a:srgbClr val="004A84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004A84"/>
              </a:solidFill>
            </a:rPr>
            <a:t>Where from the arrival of tourists is desirable?</a:t>
          </a:r>
          <a:endParaRPr lang="ru-RU" sz="1200" kern="1200" dirty="0">
            <a:solidFill>
              <a:srgbClr val="004A84"/>
            </a:solidFill>
          </a:endParaRPr>
        </a:p>
      </dsp:txBody>
      <dsp:txXfrm>
        <a:off x="5783612" y="466338"/>
        <a:ext cx="2535531" cy="2846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F4A8BEA-1681-4DD0-93C7-B7B5D9618770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0FCBD29-5349-4962-854F-028755D4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037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851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wrap="square"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85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AADAD2-B3ED-4436-ADE1-F67637E59A89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E763D-1A91-400F-9FE6-D561AB8CFC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FB72F8-216A-4686-B664-BC532EC4E0C4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5E7A6-ADB9-47E3-BE1F-7AF520E985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88C9F-8750-403F-BE51-41AABB5862D3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F7A56-2117-47F0-AF01-61EDFFAAB0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39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1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269" y="205979"/>
            <a:ext cx="7324531" cy="6337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E5E183-6D5B-48B6-B231-4D1CE3FE7E80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BEA12-48F7-40D8-B590-2398D4E219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4D9AFC-4ECB-439A-B34F-614A3DA7B530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48161-D661-41A2-A353-34E7FA32BA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619061-BE62-490A-AC04-71EDA82E6FFB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9AA17-5F66-44D1-9403-A57AC555F3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80A4C6-C033-4201-B5E4-7A9EA08BBA02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765DA-C410-4482-9898-6E59CC1307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9D8521-BEB1-4283-B6CF-4E478BC655A5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88B03-33F2-427C-82A1-1BA69BD5AB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D17749-BF53-4207-98B6-736A6453D9C1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236E9-85BA-4B86-AF17-6D634DFAEB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DD2B60-A992-4A36-81F4-4B82A48DCD47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B3D3F-6FDD-46D6-8353-F4EB5664B2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BCD18B-0EEA-43D7-BDCF-D6846A9444F8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8FF1D-4A0E-4DC5-AC92-7210971ABF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AEE8336-6669-4D57-853F-2568543331BD}" type="datetime1">
              <a:rPr lang="en-US"/>
              <a:pPr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40CB177-911D-4374-BB2E-4E0D05CF940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1" r:id="rId12"/>
    <p:sldLayoutId id="2147483664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../word/media/image2.svg"/><Relationship Id="rId18" Type="http://schemas.openxmlformats.org/officeDocument/2006/relationships/image" Target="../../word/media/image12.svg"/><Relationship Id="rId17" Type="http://schemas.openxmlformats.org/officeDocument/2006/relationships/image" Target="../media/image37.png"/><Relationship Id="rId2" Type="http://schemas.openxmlformats.org/officeDocument/2006/relationships/image" Target="../media/image34.png"/><Relationship Id="rId16" Type="http://schemas.openxmlformats.org/officeDocument/2006/relationships/image" Target="../../word/media/image10.sv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9" Type="http://schemas.openxmlformats.org/officeDocument/2006/relationships/image" Target="../media/image3.png"/><Relationship Id="rId14" Type="http://schemas.openxmlformats.org/officeDocument/2006/relationships/image" Target="../../word/media/image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1" Type="http://schemas.openxmlformats.org/officeDocument/2006/relationships/image" Target="../../word/media/image15.svg"/><Relationship Id="rId12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11" Type="http://schemas.openxmlformats.org/officeDocument/2006/relationships/image" Target="../../word/media/image5.sv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2A2E161-9499-4FE4-99D0-4DA2F4EBFE4E}"/>
              </a:ext>
            </a:extLst>
          </p:cNvPr>
          <p:cNvSpPr/>
          <p:nvPr/>
        </p:nvSpPr>
        <p:spPr>
          <a:xfrm>
            <a:off x="0" y="-10122"/>
            <a:ext cx="9144000" cy="51435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hape 54"/>
          <p:cNvSpPr txBox="1">
            <a:spLocks noGrp="1"/>
          </p:cNvSpPr>
          <p:nvPr>
            <p:ph type="ctrTitle" idx="4294967295"/>
          </p:nvPr>
        </p:nvSpPr>
        <p:spPr>
          <a:xfrm>
            <a:off x="0" y="2043220"/>
            <a:ext cx="9144000" cy="1585881"/>
          </a:xfrm>
          <a:prstGeom prst="rect">
            <a:avLst/>
          </a:prstGeom>
          <a:solidFill>
            <a:srgbClr val="A6A6A6">
              <a:alpha val="56863"/>
            </a:srgbClr>
          </a:solidFill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Blogger Sans Light" panose="02000506030000020004" pitchFamily="2" charset="0"/>
                <a:cs typeface="Arial" panose="020B0604020202020204" pitchFamily="34" charset="0"/>
              </a:rPr>
              <a:t>Countries of the Commonwealth of Independent States: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Blogger Sans Light" panose="02000506030000020004" pitchFamily="2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Blogger Sans Light" panose="02000506030000020004" pitchFamily="2" charset="0"/>
                <a:cs typeface="Arial" panose="020B0604020202020204" pitchFamily="34" charset="0"/>
              </a:rPr>
              <a:t>Striving Together or Falling Apart?</a:t>
            </a:r>
          </a:p>
        </p:txBody>
      </p:sp>
      <p:pic>
        <p:nvPicPr>
          <p:cNvPr id="2054" name="Picture 6" descr="Image result for hse logo white">
            <a:extLst>
              <a:ext uri="{FF2B5EF4-FFF2-40B4-BE49-F238E27FC236}">
                <a16:creationId xmlns="" xmlns:a16="http://schemas.microsoft.com/office/drawing/2014/main" id="{AA8C854B-1BD6-4A87-A7E6-9691F458E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0"/>
          <a:stretch/>
        </p:blipFill>
        <p:spPr bwMode="auto">
          <a:xfrm>
            <a:off x="3904250" y="754911"/>
            <a:ext cx="133550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A3191E-6CA1-474B-AE15-BDC88176D8B1}"/>
              </a:ext>
            </a:extLst>
          </p:cNvPr>
          <p:cNvSpPr/>
          <p:nvPr/>
        </p:nvSpPr>
        <p:spPr>
          <a:xfrm>
            <a:off x="2450235" y="4555257"/>
            <a:ext cx="408913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 "/>
              </a:rPr>
              <a:t>14</a:t>
            </a:r>
            <a:r>
              <a:rPr lang="en-US" sz="1200" baseline="30000" dirty="0" smtClean="0">
                <a:solidFill>
                  <a:schemeClr val="bg1">
                    <a:lumMod val="50000"/>
                  </a:schemeClr>
                </a:solidFill>
                <a:latin typeface="Calibri "/>
              </a:rPr>
              <a:t>th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 "/>
              </a:rPr>
              <a:t> Conference of the European Sociological Association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 "/>
              </a:rPr>
              <a:t>August 20-23, 2019, Manchester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 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78403" y="3629101"/>
            <a:ext cx="7322695" cy="3405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Myriad Pro Semibold"/>
                <a:ea typeface="ＭＳ Ｐゴシック" pitchFamily="34" charset="-128"/>
              </a:rPr>
              <a:t>Daria Maltseva </a:t>
            </a:r>
          </a:p>
          <a:p>
            <a:pPr marL="0" indent="0" algn="r" eaLnBrk="1" hangingPunct="1"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 "/>
                <a:ea typeface="Blogger Sans Light" panose="02000506030000020004" pitchFamily="2" charset="0"/>
              </a:rPr>
              <a:t>International </a:t>
            </a:r>
            <a:r>
              <a:rPr lang="en-US" sz="1400" dirty="0">
                <a:solidFill>
                  <a:schemeClr val="bg1"/>
                </a:solidFill>
                <a:latin typeface="Calibri "/>
                <a:ea typeface="Blogger Sans Light" panose="02000506030000020004" pitchFamily="2" charset="0"/>
              </a:rPr>
              <a:t>laboratory for Applied Network </a:t>
            </a:r>
            <a:r>
              <a:rPr lang="en-US" sz="1400" dirty="0" smtClean="0">
                <a:solidFill>
                  <a:schemeClr val="bg1"/>
                </a:solidFill>
                <a:latin typeface="Calibri "/>
                <a:ea typeface="Blogger Sans Light" panose="02000506030000020004" pitchFamily="2" charset="0"/>
              </a:rPr>
              <a:t>Research </a:t>
            </a:r>
          </a:p>
          <a:p>
            <a:pPr marL="0" indent="0" algn="r" eaLnBrk="1" hangingPunct="1"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 "/>
                <a:ea typeface="Blogger Sans Light" panose="02000506030000020004" pitchFamily="2" charset="0"/>
              </a:rPr>
              <a:t>Higher School of Economics</a:t>
            </a:r>
            <a:endParaRPr lang="ru-RU" sz="1400" dirty="0" smtClean="0">
              <a:solidFill>
                <a:schemeClr val="bg1"/>
              </a:solidFill>
              <a:latin typeface="Calibri "/>
              <a:ea typeface="Blogger Sans Light" panose="02000506030000020004" pitchFamily="2" charset="0"/>
            </a:endParaRPr>
          </a:p>
          <a:p>
            <a:pPr marL="0" indent="0" algn="r" eaLnBrk="1" hangingPunct="1">
              <a:buNone/>
            </a:pPr>
            <a:r>
              <a:rPr lang="ru-RU" sz="1400" dirty="0">
                <a:solidFill>
                  <a:schemeClr val="bg1"/>
                </a:solidFill>
                <a:latin typeface="Calibri "/>
                <a:ea typeface="Blogger Sans Light" panose="0200050603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 "/>
                <a:ea typeface="Blogger Sans Light" panose="02000506030000020004" pitchFamily="2" charset="0"/>
              </a:rPr>
              <a:t>Moscow, Russia</a:t>
            </a:r>
          </a:p>
          <a:p>
            <a:pPr marL="0" indent="0" algn="r" eaLnBrk="1" hangingPunct="1">
              <a:buNone/>
            </a:pPr>
            <a:endParaRPr lang="ru-RU" sz="1400" dirty="0" smtClean="0">
              <a:solidFill>
                <a:schemeClr val="bg1"/>
              </a:solidFill>
              <a:latin typeface="Myriad Pro Semibol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67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2A2E161-9499-4FE4-99D0-4DA2F4EBFE4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168">
            <a:extLst>
              <a:ext uri="{FF2B5EF4-FFF2-40B4-BE49-F238E27FC236}">
                <a16:creationId xmlns="" xmlns:a16="http://schemas.microsoft.com/office/drawing/2014/main" id="{87B71BA9-5DAD-48DB-B053-B9D1261678AC}"/>
              </a:ext>
            </a:extLst>
          </p:cNvPr>
          <p:cNvSpPr txBox="1">
            <a:spLocks/>
          </p:cNvSpPr>
          <p:nvPr/>
        </p:nvSpPr>
        <p:spPr>
          <a:xfrm>
            <a:off x="387900" y="3393135"/>
            <a:ext cx="8520600" cy="60250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</a:rPr>
              <a:t>Results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0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Association: 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The future of the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union?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80" y="1444182"/>
            <a:ext cx="8534993" cy="17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80" y="3273074"/>
            <a:ext cx="8496000" cy="17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980" y="1105863"/>
            <a:ext cx="8534994" cy="261610"/>
          </a:xfrm>
          <a:prstGeom prst="rect">
            <a:avLst/>
          </a:prstGeom>
          <a:solidFill>
            <a:srgbClr val="3A4A6A"/>
          </a:solidFill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Do you think that in the next </a:t>
            </a:r>
            <a:r>
              <a:rPr lang="en-US" sz="1100" i="1" dirty="0" smtClean="0">
                <a:solidFill>
                  <a:schemeClr val="bg1"/>
                </a:solidFill>
              </a:rPr>
              <a:t>5 years </a:t>
            </a:r>
            <a:r>
              <a:rPr lang="en-US" sz="1100" i="1" dirty="0">
                <a:solidFill>
                  <a:schemeClr val="bg1"/>
                </a:solidFill>
              </a:rPr>
              <a:t>the CIS countries (the former USSR) will become closer or move away from each other?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590" y="1589153"/>
            <a:ext cx="1388165" cy="253916"/>
          </a:xfrm>
          <a:prstGeom prst="rect">
            <a:avLst/>
          </a:prstGeom>
          <a:solidFill>
            <a:srgbClr val="3A4A6A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Will become closer</a:t>
            </a:r>
            <a:endParaRPr lang="ru-RU" sz="105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589" y="3497466"/>
            <a:ext cx="1865244" cy="253916"/>
          </a:xfrm>
          <a:prstGeom prst="rect">
            <a:avLst/>
          </a:prstGeom>
          <a:solidFill>
            <a:srgbClr val="3A4A6A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Move away from each other</a:t>
            </a:r>
            <a:endParaRPr lang="ru-RU" sz="105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Association: </a:t>
            </a: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ith whom to unite?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0523" y="1117522"/>
            <a:ext cx="2261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Weighted </a:t>
            </a:r>
            <a:r>
              <a:rPr lang="en-US" sz="1600" dirty="0" smtClean="0"/>
              <a:t>indegree</a:t>
            </a:r>
            <a:endParaRPr lang="ru-RU"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455951"/>
              </p:ext>
            </p:extLst>
          </p:nvPr>
        </p:nvGraphicFramePr>
        <p:xfrm>
          <a:off x="710523" y="1617415"/>
          <a:ext cx="5330770" cy="252130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33077"/>
                <a:gridCol w="201375"/>
                <a:gridCol w="588861"/>
                <a:gridCol w="675861"/>
                <a:gridCol w="192529"/>
                <a:gridCol w="699715"/>
                <a:gridCol w="840121"/>
                <a:gridCol w="175948"/>
                <a:gridCol w="596348"/>
                <a:gridCol w="826935"/>
              </a:tblGrid>
              <a:tr h="131872"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2012 - 2013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2014 – 2015 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2016 – 2017 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/>
                </a:tc>
              </a:tr>
              <a:tr h="131872"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A4A6A"/>
                    </a:solidFill>
                  </a:tcPr>
                </a:tc>
              </a:tr>
              <a:tr h="1522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473.3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Russia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447.7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Russia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344.7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Russia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198.4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effectLst/>
                        </a:rPr>
                        <a:t>EU countries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162.9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effectLst/>
                        </a:rPr>
                        <a:t>EU countries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152.3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EU countries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522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123.6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Belarus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139.8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Belarus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109.6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Belarus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737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118.7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effectLst/>
                        </a:rPr>
                        <a:t>Kazakhstan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134.7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Kazakhstan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107.1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Kazakhstan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7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105.9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Ukraine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72.8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Kyrgyzstan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66.7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Ukraine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522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56.4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Turkey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71.8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Armenia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66.4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Armenia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39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51.7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Uzbekistan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67.2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Azerbaijan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66.2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Kyrgyzstan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2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50.2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Kyrgyzstan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66.9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Turkmenistan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61.2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Azerbaijan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6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47.9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Azerbaijan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64.6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Turkey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54.7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Georgia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590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41.2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Turkmenistan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53.3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Ukraine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50.7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Turkmenistan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69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40.3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Armenia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52.7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Georgia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47.5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Uzbekistan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522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34.2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Moldova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50.4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Moldova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46.9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Moldova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6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32.2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Georgia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46.6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Uzbekistan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46.1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Turkey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522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smtClean="0">
                          <a:effectLst/>
                        </a:rPr>
                        <a:t>26.04</a:t>
                      </a: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Tajikistan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45.6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Tajikistan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43.1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Tajikistan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21233" y="1158266"/>
            <a:ext cx="1261781" cy="430887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“There are no such countries” </a:t>
            </a:r>
            <a:endParaRPr lang="ru-RU" sz="1050" i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683196" y="2651755"/>
            <a:ext cx="288894" cy="799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33" y="1589153"/>
            <a:ext cx="2671638" cy="310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276892" y="2113057"/>
            <a:ext cx="2286663" cy="1606163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8380675" y="1373709"/>
            <a:ext cx="294198" cy="542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0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ail.Ru Cloud\ANR HSE\ANR Projects\EM - Integration barometer\ЕМ_2019_Анализ\Pics\Coop_12-13_dend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2" y="1049572"/>
            <a:ext cx="2813023" cy="391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Association: </a:t>
            </a: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ith whom to unite?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2051" name="Picture 3" descr="C:\Mail.Ru Cloud\ANR HSE\ANR Projects\EM - Integration barometer\ЕМ_2019_Анализ\Pics\Coop_14-15_dend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61" y="1069187"/>
            <a:ext cx="2790908" cy="38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Mail.Ru Cloud\ANR HSE\ANR Projects\EM - Integration barometer\ЕМ_2019_Анализ\Pics\Coop_16-17_dendr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84" y="1084134"/>
            <a:ext cx="2753803" cy="38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63650" y="1194063"/>
            <a:ext cx="1407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2012-2013</a:t>
            </a:r>
            <a:endParaRPr lang="ru-R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387257" y="1194063"/>
            <a:ext cx="1407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2014-2015</a:t>
            </a:r>
            <a:endParaRPr lang="ru-RU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6310684" y="1195020"/>
            <a:ext cx="1407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2016-2017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952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ail.Ru Cloud\ANR HSE\ANR Projects\EM - Integration barometer\ЕМ_2019_Анализ\Pics\Coop_12-13_dend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2" y="1049572"/>
            <a:ext cx="2813023" cy="391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Association: </a:t>
            </a: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ith whom to unite?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2051" name="Picture 3" descr="C:\Mail.Ru Cloud\ANR HSE\ANR Projects\EM - Integration barometer\ЕМ_2019_Анализ\Pics\Coop_14-15_dend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61" y="1069187"/>
            <a:ext cx="2790908" cy="38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Mail.Ru Cloud\ANR HSE\ANR Projects\EM - Integration barometer\ЕМ_2019_Анализ\Pics\Coop_16-17_dendr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84" y="1084134"/>
            <a:ext cx="2753803" cy="38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3029" y="3045755"/>
            <a:ext cx="2324511" cy="146263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63030" y="4564049"/>
            <a:ext cx="2316560" cy="461176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63030" y="1502797"/>
            <a:ext cx="2324511" cy="150570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87257" y="3800723"/>
            <a:ext cx="2316560" cy="238540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87257" y="4086971"/>
            <a:ext cx="2324511" cy="90644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36826" y="1580570"/>
            <a:ext cx="1296559" cy="65258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375330" y="1501841"/>
            <a:ext cx="2324511" cy="22568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19062" y="2303948"/>
            <a:ext cx="1296559" cy="65258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419061" y="3315695"/>
            <a:ext cx="1118524" cy="41114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318635" y="3339547"/>
            <a:ext cx="2101796" cy="946205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318636" y="4349364"/>
            <a:ext cx="2101796" cy="67586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318635" y="1501841"/>
            <a:ext cx="2101797" cy="175819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733385" y="2630242"/>
            <a:ext cx="1653872" cy="891026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620085" y="3617364"/>
            <a:ext cx="1653872" cy="891026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3650" y="1194063"/>
            <a:ext cx="1407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2012-2013</a:t>
            </a:r>
            <a:endParaRPr lang="ru-R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387257" y="1194063"/>
            <a:ext cx="1407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2014-2015</a:t>
            </a:r>
            <a:endParaRPr lang="ru-RU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6310684" y="1195020"/>
            <a:ext cx="1407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2016-2017</a:t>
            </a:r>
            <a:endParaRPr lang="ru-RU" sz="1400" dirty="0"/>
          </a:p>
        </p:txBody>
      </p:sp>
      <p:cxnSp>
        <p:nvCxnSpPr>
          <p:cNvPr id="28" name="Скругленная соединительная линия 27"/>
          <p:cNvCxnSpPr>
            <a:stCxn id="17" idx="3"/>
            <a:endCxn id="16" idx="1"/>
          </p:cNvCxnSpPr>
          <p:nvPr/>
        </p:nvCxnSpPr>
        <p:spPr>
          <a:xfrm>
            <a:off x="1733385" y="1906865"/>
            <a:ext cx="1653872" cy="2633331"/>
          </a:xfrm>
          <a:prstGeom prst="curvedConnector3">
            <a:avLst/>
          </a:prstGeom>
          <a:ln>
            <a:solidFill>
              <a:srgbClr val="A6A6A6"/>
            </a:solidFill>
            <a:prstDash val="sysDot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34"/>
          <p:cNvCxnSpPr>
            <a:endCxn id="25" idx="1"/>
          </p:cNvCxnSpPr>
          <p:nvPr/>
        </p:nvCxnSpPr>
        <p:spPr>
          <a:xfrm rot="5400000" flipH="1" flipV="1">
            <a:off x="5667331" y="3857087"/>
            <a:ext cx="695740" cy="606867"/>
          </a:xfrm>
          <a:prstGeom prst="curvedConnector2">
            <a:avLst/>
          </a:prstGeom>
          <a:ln>
            <a:solidFill>
              <a:srgbClr val="A6A6A6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6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Mail.Ru Cloud\ANR HSE\ANR Projects\EM - Integration barometer\ЕМ_2019_Анализ\Pics\Cooperation_12-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" y="1152939"/>
            <a:ext cx="6308992" cy="367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Association: </a:t>
            </a: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ith whom to unite?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666" y="1232452"/>
            <a:ext cx="140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2012-2013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187979" y="3115856"/>
            <a:ext cx="1884460" cy="1926168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Two </a:t>
            </a:r>
            <a:r>
              <a:rPr lang="en-US" sz="1050" dirty="0" smtClean="0"/>
              <a:t>poles of attraction: Russia and EU countries </a:t>
            </a:r>
            <a:endParaRPr lang="en-US" sz="1050" dirty="0" smtClean="0"/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Reciprocal connections between Russia,  Belarus, Kazakhstan, and Ukraine. </a:t>
            </a:r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Russia is  attractive for Kyrgyzstan, Tajikistan, Armenia, and Uzbekistan. </a:t>
            </a:r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Georgia and Moldov</a:t>
            </a:r>
            <a:r>
              <a:rPr lang="en-US" sz="1050" dirty="0" smtClean="0"/>
              <a:t>a are oriented to EU countries.</a:t>
            </a:r>
            <a:endParaRPr 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4261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Mail.Ru Cloud\ANR HSE\ANR Projects\EM - Integration barometer\ЕМ_2019_Анализ\Pics\Cooperation_14-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1" y="1129085"/>
            <a:ext cx="6376947" cy="373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Association: </a:t>
            </a: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ith whom to unite?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666" y="1232452"/>
            <a:ext cx="187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2014-2015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172078" y="4483480"/>
            <a:ext cx="1884460" cy="515782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Ukraine changes its orientation towards the EU countries. </a:t>
            </a:r>
          </a:p>
        </p:txBody>
      </p:sp>
    </p:spTree>
    <p:extLst>
      <p:ext uri="{BB962C8B-B14F-4D97-AF65-F5344CB8AC3E}">
        <p14:creationId xmlns:p14="http://schemas.microsoft.com/office/powerpoint/2010/main" val="24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Mail.Ru Cloud\ANR HSE\ANR Projects\EM - Integration barometer\ЕМ_2019_Анализ\Pics\Cooperation_16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3" y="975058"/>
            <a:ext cx="6949439" cy="41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Association: </a:t>
            </a: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ith whom to unite?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666" y="1232452"/>
            <a:ext cx="145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2016-2017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87979" y="3436515"/>
            <a:ext cx="1884460" cy="1644040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Reciprocal connections between Russia,  Belarus, and Kazakhstan. </a:t>
            </a:r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Russia is  attractive for Kyrgyzstan, Tajikistan, and Armenia. </a:t>
            </a:r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Ukraine, Georgia, and Moldov</a:t>
            </a:r>
            <a:r>
              <a:rPr lang="en-US" sz="1050" dirty="0" smtClean="0"/>
              <a:t>a are oriented to EU countries.</a:t>
            </a:r>
            <a:endParaRPr 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34873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Friendship: 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Who are the friends and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non-friends?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089" y="983499"/>
            <a:ext cx="2310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Friendship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696842" y="1003202"/>
            <a:ext cx="2310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Non-friends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887089" y="4524921"/>
            <a:ext cx="1261781" cy="430887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“There are no such countries” </a:t>
            </a:r>
            <a:endParaRPr lang="ru-RU" sz="1050" i="1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3" y="1310979"/>
            <a:ext cx="3188335" cy="370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88" y="1310979"/>
            <a:ext cx="3183030" cy="370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2011680" y="1717482"/>
            <a:ext cx="30692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940118" y="2814762"/>
            <a:ext cx="30692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817690" y="1971923"/>
            <a:ext cx="30692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963971" y="2814762"/>
            <a:ext cx="30692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811471" y="2262144"/>
            <a:ext cx="79699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498406" y="4826442"/>
            <a:ext cx="402775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17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Friendship: 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Who are the friends and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non-friends?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543250"/>
              </p:ext>
            </p:extLst>
          </p:nvPr>
        </p:nvGraphicFramePr>
        <p:xfrm>
          <a:off x="576204" y="1421654"/>
          <a:ext cx="3844721" cy="35479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858"/>
                <a:gridCol w="110364"/>
                <a:gridCol w="421425"/>
                <a:gridCol w="628785"/>
                <a:gridCol w="102729"/>
                <a:gridCol w="453231"/>
                <a:gridCol w="596347"/>
                <a:gridCol w="87459"/>
                <a:gridCol w="429376"/>
                <a:gridCol w="628147"/>
              </a:tblGrid>
              <a:tr h="147241"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2012 - 2013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2014 – 2015 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2016 – 2017 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/>
                </a:tc>
              </a:tr>
              <a:tr h="147241"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</a:tr>
              <a:tr h="1127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735.9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Russia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 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607.0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Russia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 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454.4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Russia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302.3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>
                          <a:effectLst/>
                        </a:rPr>
                        <a:t>Ukraine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250.5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>
                          <a:effectLst/>
                        </a:rPr>
                        <a:t>Kazakhstan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>
                          <a:effectLst/>
                        </a:rPr>
                        <a:t>  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176.6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Kazakhstan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273.7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Kazakhstan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>
                          <a:effectLst/>
                        </a:rPr>
                        <a:t>218.7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Belarus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 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140.1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Belarus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>
                          <a:effectLst/>
                        </a:rPr>
                        <a:t>264.9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Belarus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179.3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Turkey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121.8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China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176.2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Turkey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162.3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Ukraine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110.6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Kyrgyzstan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127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168.8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France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157.6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China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103.5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Armenia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164.3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Azerbaijan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153.1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Georgia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94.3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Uzbekistan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162.1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Germany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149.7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Germany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85.2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Azerbaijan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157.9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USA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149.6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Azerbaijan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France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127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143.7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China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142.2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France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82.0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Georgia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137.7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Georgia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141.4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Armenia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75.6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Turkmenistan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127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125.4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Armenia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128.0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USA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72.1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Germany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124.7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Kyrgyzstan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126.7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Kyrgyzstan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63.7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Tajikistan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124.0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Uzbekistan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112.0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Turkmenistan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62.6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Ukraine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111.9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Moldova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97.7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Other </a:t>
                      </a:r>
                      <a:r>
                        <a:rPr lang="en-US" sz="700" u="none" strike="noStrike" dirty="0" smtClean="0">
                          <a:effectLst/>
                        </a:rPr>
                        <a:t>EU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58.5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Other </a:t>
                      </a:r>
                      <a:r>
                        <a:rPr lang="en-US" sz="700" u="none" strike="noStrike" dirty="0" smtClean="0">
                          <a:effectLst/>
                        </a:rPr>
                        <a:t>EU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106.8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Turkmenistan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97.5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Moldova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57.8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Moldova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95.6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Great Britain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95.7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Great Britain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52.0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India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92.5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Other </a:t>
                      </a:r>
                      <a:r>
                        <a:rPr lang="en-US" sz="700" u="none" strike="noStrike" dirty="0" smtClean="0">
                          <a:effectLst/>
                        </a:rPr>
                        <a:t>EU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93.1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Uzbekistan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51.0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Turkey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550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89.4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Tajikistan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86.0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Tajikistan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42.2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Great Britain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127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74.9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Japan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78.6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India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37.3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USA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18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72.8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Middle East </a:t>
                      </a:r>
                      <a:r>
                        <a:rPr lang="en-US" sz="700" u="none" strike="noStrike" dirty="0" smtClean="0">
                          <a:effectLst/>
                        </a:rPr>
                        <a:t>…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63.6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Japan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30.9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Japan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485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72.7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India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54.6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Middle East </a:t>
                      </a:r>
                      <a:r>
                        <a:rPr lang="en-US" sz="700" u="none" strike="noStrike" dirty="0" smtClean="0">
                          <a:effectLst/>
                        </a:rPr>
                        <a:t>…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21.0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Middle East </a:t>
                      </a:r>
                      <a:r>
                        <a:rPr lang="en-US" sz="700" u="none" strike="noStrike" dirty="0" smtClean="0">
                          <a:effectLst/>
                        </a:rPr>
                        <a:t>…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  <a:tr h="1386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15.</a:t>
                      </a:r>
                      <a:r>
                        <a:rPr lang="en-US" sz="700" u="none" strike="noStrike" dirty="0" smtClean="0">
                          <a:effectLst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Other countries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13.</a:t>
                      </a:r>
                      <a:r>
                        <a:rPr lang="en-US" sz="700" u="none" strike="noStrike" dirty="0" smtClean="0">
                          <a:effectLst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Other countries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6.6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Other countries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212" marR="4212" marT="4212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6203" y="994582"/>
            <a:ext cx="2310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Friendship Indegree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696842" y="1003202"/>
            <a:ext cx="2310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Non-friends </a:t>
            </a:r>
            <a:r>
              <a:rPr lang="en-US" sz="1400" dirty="0" smtClean="0"/>
              <a:t>Indegree</a:t>
            </a:r>
            <a:endParaRPr lang="ru-RU" sz="1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247852"/>
              </p:ext>
            </p:extLst>
          </p:nvPr>
        </p:nvGraphicFramePr>
        <p:xfrm>
          <a:off x="4696843" y="1445871"/>
          <a:ext cx="4176813" cy="3497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979"/>
                <a:gridCol w="111318"/>
                <a:gridCol w="421419"/>
                <a:gridCol w="691828"/>
                <a:gridCol w="103304"/>
                <a:gridCol w="461239"/>
                <a:gridCol w="709873"/>
                <a:gridCol w="124951"/>
                <a:gridCol w="397565"/>
                <a:gridCol w="920337"/>
              </a:tblGrid>
              <a:tr h="80715"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2012 - 2013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2014 – 2015 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2016 – 2017 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/>
                </a:tc>
              </a:tr>
              <a:tr h="134789"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3" marR="7613" marT="7613" marB="0" anchor="b">
                    <a:solidFill>
                      <a:srgbClr val="3A4A6A"/>
                    </a:solidFill>
                  </a:tcPr>
                </a:tc>
              </a:tr>
              <a:tr h="8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136.8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Russia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212.8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USA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 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164.1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USA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8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117.0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Armenia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186.5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Russia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u="none" strike="noStrike" dirty="0">
                          <a:effectLst/>
                        </a:rPr>
                        <a:t> 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127.0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Turkey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109.6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Azerbaijan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118.7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>
                          <a:effectLst/>
                        </a:rPr>
                        <a:t>Armenia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103.7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Azerbaijan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>
                          <a:effectLst/>
                        </a:rPr>
                        <a:t>107.4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Uzbekistan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104.0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Azerbaijan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effectLst/>
                        </a:rPr>
                        <a:t>99.1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Ukraine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96.8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USA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>
                          <a:effectLst/>
                        </a:rPr>
                        <a:t>88.2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Turkey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>
                          <a:effectLst/>
                        </a:rPr>
                        <a:t>77.1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Uzbekistan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91.5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Turkey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>
                          <a:effectLst/>
                        </a:rPr>
                        <a:t>87.3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u="none" strike="noStrike" dirty="0">
                          <a:effectLst/>
                        </a:rPr>
                        <a:t>Uzbekistan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43.5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Germany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7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62.2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Tajikistan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82.4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Ukraine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39.7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Middle East </a:t>
                      </a:r>
                      <a:r>
                        <a:rPr lang="en-US" sz="700" u="none" strike="noStrike" dirty="0" smtClean="0">
                          <a:effectLst/>
                        </a:rPr>
                        <a:t>…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762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59.1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Middle </a:t>
                      </a:r>
                      <a:r>
                        <a:rPr lang="en-US" sz="700" u="none" strike="noStrike" dirty="0" smtClean="0">
                          <a:effectLst/>
                        </a:rPr>
                        <a:t>East</a:t>
                      </a:r>
                      <a:r>
                        <a:rPr lang="en-US" sz="700" u="none" strike="noStrike" baseline="0" dirty="0" smtClean="0">
                          <a:effectLst/>
                        </a:rPr>
                        <a:t> …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58.9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Tajikistan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38.8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Great Britain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8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40.4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China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57.2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Germany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32.5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China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38.8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Kyrgyzstan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56.9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Great Britain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Russia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France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50.3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France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Other </a:t>
                      </a:r>
                      <a:r>
                        <a:rPr lang="en-US" sz="700" u="none" strike="noStrike" dirty="0" smtClean="0">
                          <a:effectLst/>
                        </a:rPr>
                        <a:t>EU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747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32.4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Germany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43.1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Middle East </a:t>
                      </a:r>
                      <a:r>
                        <a:rPr lang="en-US" sz="700" u="none" strike="noStrike" dirty="0" smtClean="0">
                          <a:effectLst/>
                        </a:rPr>
                        <a:t>…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France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8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30.1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Georgia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34.5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Georgia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Tajikistan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29.3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Other </a:t>
                      </a:r>
                      <a:r>
                        <a:rPr lang="en-US" sz="700" u="none" strike="noStrike" dirty="0" smtClean="0">
                          <a:effectLst/>
                        </a:rPr>
                        <a:t>EU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32.1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Kyrgyzstan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Georgia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15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26.</a:t>
                      </a:r>
                      <a:r>
                        <a:rPr lang="en-US" sz="700" u="none" strike="noStrike" dirty="0" smtClean="0">
                          <a:effectLst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Turkmenistan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30.</a:t>
                      </a:r>
                      <a:r>
                        <a:rPr lang="en-US" sz="700" u="none" strike="noStrike" dirty="0" smtClean="0">
                          <a:effectLst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China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Japan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16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24</a:t>
                      </a:r>
                      <a:r>
                        <a:rPr lang="en-US" sz="700" u="none" strike="noStrike" dirty="0" smtClean="0">
                          <a:effectLst/>
                        </a:rPr>
                        <a:t>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Great Britain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27.</a:t>
                      </a:r>
                      <a:r>
                        <a:rPr lang="en-US" sz="700" u="none" strike="noStrike" dirty="0" smtClean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Other </a:t>
                      </a:r>
                      <a:r>
                        <a:rPr lang="en-US" sz="700" u="none" strike="noStrike" dirty="0" smtClean="0">
                          <a:effectLst/>
                        </a:rPr>
                        <a:t>EU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Kyrgyzstan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18.2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Kazakhstan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19.2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Japan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Turkmenistan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14.</a:t>
                      </a:r>
                      <a:r>
                        <a:rPr lang="en-US" sz="700" u="none" strike="noStrike" dirty="0" smtClean="0">
                          <a:effectLst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Ukraine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14.</a:t>
                      </a:r>
                      <a:r>
                        <a:rPr lang="en-US" sz="700" u="none" strike="noStrike" dirty="0" smtClean="0">
                          <a:effectLst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Turkmenistan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Kazakhstan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13.0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Belarus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12.7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Kazakhstan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Armenia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8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Japan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11.2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Moldova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Moldova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Other countries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10.3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Belarus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Belarus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8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6.6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Moldova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  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 smtClean="0">
                          <a:effectLst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India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India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  <a:tr h="146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23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6.6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India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 smtClean="0">
                          <a:effectLst/>
                        </a:rPr>
                        <a:t>5.7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Other countries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4.0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Other countries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36" marR="4036" marT="4036" marB="0" anchor="b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12592" y="1003202"/>
            <a:ext cx="3991406" cy="4062670"/>
          </a:xfrm>
          <a:prstGeom prst="rect">
            <a:avLst/>
          </a:prstGeom>
          <a:noFill/>
          <a:ln w="12700">
            <a:solidFill>
              <a:srgbClr val="003F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3332" y="1003202"/>
            <a:ext cx="4323692" cy="4062670"/>
          </a:xfrm>
          <a:prstGeom prst="rect">
            <a:avLst/>
          </a:prstGeom>
          <a:noFill/>
          <a:ln w="12700">
            <a:solidFill>
              <a:srgbClr val="003F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987826" y="1916264"/>
            <a:ext cx="302150" cy="453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098650" y="2631882"/>
            <a:ext cx="270345" cy="1606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378810" y="2142876"/>
            <a:ext cx="238540" cy="489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124862" y="2313829"/>
            <a:ext cx="302150" cy="1224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1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607895" y="312682"/>
            <a:ext cx="834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The Commonwealth of Independent States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1030" name="Picture 6" descr="ÐÐ°ÑÑÐ¸Ð½ÐºÐ¸ Ð¿Ð¾ Ð·Ð°Ð¿ÑÐ¾ÑÑ cis count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95" y="1241363"/>
            <a:ext cx="4826569" cy="33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1298" y="1241363"/>
            <a:ext cx="3283508" cy="1169551"/>
          </a:xfrm>
          <a:prstGeom prst="rect">
            <a:avLst/>
          </a:prstGeom>
          <a:solidFill>
            <a:srgbClr val="3A4A6A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</a:t>
            </a:r>
            <a:r>
              <a:rPr lang="en-US" sz="1400" dirty="0" smtClean="0">
                <a:solidFill>
                  <a:schemeClr val="bg1"/>
                </a:solidFill>
              </a:rPr>
              <a:t>nternational organization, est. 1991 to </a:t>
            </a:r>
            <a:r>
              <a:rPr lang="en-US" sz="1400" dirty="0">
                <a:solidFill>
                  <a:schemeClr val="bg1"/>
                </a:solidFill>
              </a:rPr>
              <a:t>regulate relations of cooperation between </a:t>
            </a:r>
            <a:r>
              <a:rPr lang="en-US" sz="1400" dirty="0" smtClean="0">
                <a:solidFill>
                  <a:schemeClr val="bg1"/>
                </a:solidFill>
              </a:rPr>
              <a:t>the countries of the former USSR; not </a:t>
            </a:r>
            <a:r>
              <a:rPr lang="en-US" sz="1400" dirty="0">
                <a:solidFill>
                  <a:schemeClr val="bg1"/>
                </a:solidFill>
              </a:rPr>
              <a:t>a supranational </a:t>
            </a:r>
            <a:r>
              <a:rPr lang="en-US" sz="1400" dirty="0" smtClean="0">
                <a:solidFill>
                  <a:schemeClr val="bg1"/>
                </a:solidFill>
              </a:rPr>
              <a:t>entity and  operates </a:t>
            </a:r>
            <a:r>
              <a:rPr lang="en-US" sz="1400" dirty="0">
                <a:solidFill>
                  <a:schemeClr val="bg1"/>
                </a:solidFill>
              </a:rPr>
              <a:t>on a voluntary </a:t>
            </a:r>
            <a:r>
              <a:rPr lang="en-US" sz="1400" dirty="0" smtClean="0">
                <a:solidFill>
                  <a:schemeClr val="bg1"/>
                </a:solidFill>
              </a:rPr>
              <a:t>basis.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1298" y="2593060"/>
            <a:ext cx="3283508" cy="15465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“Based </a:t>
            </a:r>
            <a:r>
              <a:rPr lang="en-US" sz="1050" i="1" dirty="0">
                <a:solidFill>
                  <a:schemeClr val="bg1"/>
                </a:solidFill>
              </a:rPr>
              <a:t>on the </a:t>
            </a:r>
            <a:r>
              <a:rPr lang="en-US" sz="1050" b="1" i="1" dirty="0">
                <a:solidFill>
                  <a:schemeClr val="bg1"/>
                </a:solidFill>
              </a:rPr>
              <a:t>historical community of peoples</a:t>
            </a:r>
            <a:r>
              <a:rPr lang="en-US" sz="1050" i="1" dirty="0">
                <a:solidFill>
                  <a:schemeClr val="bg1"/>
                </a:solidFill>
              </a:rPr>
              <a:t>, </a:t>
            </a:r>
            <a:r>
              <a:rPr lang="en-US" sz="1050" b="1" i="1" dirty="0">
                <a:solidFill>
                  <a:schemeClr val="bg1"/>
                </a:solidFill>
              </a:rPr>
              <a:t>relations</a:t>
            </a:r>
            <a:r>
              <a:rPr lang="en-US" sz="1050" i="1" dirty="0">
                <a:solidFill>
                  <a:schemeClr val="bg1"/>
                </a:solidFill>
              </a:rPr>
              <a:t> </a:t>
            </a:r>
            <a:r>
              <a:rPr lang="en-US" sz="1050" b="1" i="1" dirty="0">
                <a:solidFill>
                  <a:schemeClr val="bg1"/>
                </a:solidFill>
              </a:rPr>
              <a:t>between them</a:t>
            </a:r>
            <a:r>
              <a:rPr lang="en-US" sz="1050" i="1" dirty="0">
                <a:solidFill>
                  <a:schemeClr val="bg1"/>
                </a:solidFill>
              </a:rPr>
              <a:t>, taking into account the bilateral agreements, the pursuit of a democratic constitutional state, the </a:t>
            </a:r>
            <a:r>
              <a:rPr lang="en-US" sz="1050" b="1" i="1" dirty="0">
                <a:solidFill>
                  <a:schemeClr val="bg1"/>
                </a:solidFill>
              </a:rPr>
              <a:t>intention to develop their relations </a:t>
            </a:r>
            <a:r>
              <a:rPr lang="en-US" sz="1050" i="1" dirty="0">
                <a:solidFill>
                  <a:schemeClr val="bg1"/>
                </a:solidFill>
              </a:rPr>
              <a:t>on the basis of mutual recognition and respect for state sovereignty, the parties have agreed on the formation of the Commonwealth of Independent </a:t>
            </a:r>
            <a:r>
              <a:rPr lang="en-US" sz="1050" i="1" dirty="0" smtClean="0">
                <a:solidFill>
                  <a:schemeClr val="bg1"/>
                </a:solidFill>
              </a:rPr>
              <a:t>States” </a:t>
            </a:r>
          </a:p>
          <a:p>
            <a:pPr algn="r"/>
            <a:r>
              <a:rPr lang="en-US" sz="1050" i="1" dirty="0" smtClean="0">
                <a:solidFill>
                  <a:schemeClr val="bg1"/>
                </a:solidFill>
              </a:rPr>
              <a:t>Agreement for the CIS</a:t>
            </a:r>
            <a:endParaRPr lang="ru-RU" sz="1050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2095" y="3617843"/>
            <a:ext cx="1149620" cy="206734"/>
          </a:xfrm>
          <a:prstGeom prst="rect">
            <a:avLst/>
          </a:prstGeom>
          <a:noFill/>
          <a:ln w="127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122095" y="3617843"/>
            <a:ext cx="0" cy="5645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751979" y="4182386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2014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848222" y="3978055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- 2009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904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Friendship: 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Who are the friends and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non-friends?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4098" name="Picture 2" descr="C:\Mail.Ru Cloud\ANR HSE\ANR Projects\EM - Integration barometer\ЕМ_2019_Анализ\Pics\Friend_Nonfriend_12-13_layout_cl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0" y="1103445"/>
            <a:ext cx="7104755" cy="390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666" y="1047786"/>
            <a:ext cx="140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2012-2013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617349" y="2552780"/>
            <a:ext cx="1463040" cy="2490425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50" dirty="0" smtClean="0"/>
              <a:t>Most of the ties are positive. </a:t>
            </a:r>
          </a:p>
          <a:p>
            <a:pPr>
              <a:lnSpc>
                <a:spcPts val="1100"/>
              </a:lnSpc>
            </a:pPr>
            <a:endParaRPr lang="en-US" sz="1050" dirty="0"/>
          </a:p>
          <a:p>
            <a:pPr>
              <a:lnSpc>
                <a:spcPts val="1100"/>
              </a:lnSpc>
            </a:pPr>
            <a:r>
              <a:rPr lang="en-US" sz="1050" dirty="0" smtClean="0"/>
              <a:t>Mutual negative ties between 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Azerbaijan and Armenia, 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Uzbekistan and Tajikistan, 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Kyrgyzstan and Uzbekistan. </a:t>
            </a:r>
          </a:p>
          <a:p>
            <a:pPr>
              <a:lnSpc>
                <a:spcPts val="1100"/>
              </a:lnSpc>
            </a:pPr>
            <a:endParaRPr lang="en-US" sz="1050" dirty="0"/>
          </a:p>
          <a:p>
            <a:pPr>
              <a:lnSpc>
                <a:spcPts val="1100"/>
              </a:lnSpc>
            </a:pPr>
            <a:r>
              <a:rPr lang="en-US" sz="1050" dirty="0" smtClean="0"/>
              <a:t>Negative one-way ties from 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Georgia to Russia,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Armenia to Turkey, 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Belarus to USA.</a:t>
            </a:r>
            <a:r>
              <a:rPr lang="en-US" sz="105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7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Friendship: 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Who are the friends and </a:t>
            </a: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non-friends?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5122" name="Picture 2" descr="C:\Mail.Ru Cloud\ANR HSE\ANR Projects\EM - Integration barometer\ЕМ_2019_Анализ\Pics\Friend_Nonfriend_14-15_layout_cl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" y="1044174"/>
            <a:ext cx="7336588" cy="403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666" y="1232452"/>
            <a:ext cx="187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2014-2015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617349" y="3574682"/>
            <a:ext cx="1463040" cy="1502976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50" dirty="0" smtClean="0"/>
              <a:t>Mutual negative ties appears between 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Russia and Ukraine</a:t>
            </a:r>
            <a:endParaRPr lang="en-US" sz="1050" dirty="0" smtClean="0"/>
          </a:p>
          <a:p>
            <a:pPr>
              <a:lnSpc>
                <a:spcPts val="1100"/>
              </a:lnSpc>
            </a:pPr>
            <a:endParaRPr lang="en-US" sz="1050" dirty="0"/>
          </a:p>
          <a:p>
            <a:pPr>
              <a:lnSpc>
                <a:spcPts val="1100"/>
              </a:lnSpc>
            </a:pPr>
            <a:r>
              <a:rPr lang="en-US" sz="1050" dirty="0" smtClean="0"/>
              <a:t>Negative one-way ties from 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Russia to USA and Great Britain, </a:t>
            </a:r>
            <a:endParaRPr lang="en-US" sz="1050" dirty="0"/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Belarus to Great Britain.</a:t>
            </a:r>
          </a:p>
        </p:txBody>
      </p:sp>
    </p:spTree>
    <p:extLst>
      <p:ext uri="{BB962C8B-B14F-4D97-AF65-F5344CB8AC3E}">
        <p14:creationId xmlns:p14="http://schemas.microsoft.com/office/powerpoint/2010/main" val="14394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Friendship: 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Who are the friends and </a:t>
            </a: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non-friends?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6146" name="Picture 2" descr="C:\Mail.Ru Cloud\ANR HSE\ANR Projects\EM - Integration barometer\ЕМ_2019_Анализ\Pics\Friend_Nonfriend_16-17_layout_cl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6" y="975058"/>
            <a:ext cx="7401247" cy="40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666" y="1232452"/>
            <a:ext cx="145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2016-2017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617349" y="3408458"/>
            <a:ext cx="1463040" cy="1644040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50" dirty="0" smtClean="0"/>
              <a:t>Negative one-way ties from Russia to Turkey. </a:t>
            </a:r>
          </a:p>
          <a:p>
            <a:pPr>
              <a:lnSpc>
                <a:spcPts val="1100"/>
              </a:lnSpc>
            </a:pPr>
            <a:endParaRPr lang="en-US" sz="1050" dirty="0" smtClean="0"/>
          </a:p>
          <a:p>
            <a:pPr>
              <a:lnSpc>
                <a:spcPts val="1100"/>
              </a:lnSpc>
            </a:pPr>
            <a:r>
              <a:rPr lang="en-US" sz="1050" dirty="0" smtClean="0"/>
              <a:t>Middle East and North Africa are seen unfriendly by many countries. </a:t>
            </a:r>
          </a:p>
          <a:p>
            <a:pPr>
              <a:lnSpc>
                <a:spcPts val="1100"/>
              </a:lnSpc>
            </a:pPr>
            <a:endParaRPr lang="en-US" sz="1050" dirty="0" smtClean="0"/>
          </a:p>
          <a:p>
            <a:pPr>
              <a:lnSpc>
                <a:spcPts val="1100"/>
              </a:lnSpc>
            </a:pPr>
            <a:r>
              <a:rPr lang="en-US" sz="1050" dirty="0" smtClean="0"/>
              <a:t>China is seen as enemy by Kazakhstan in all years. </a:t>
            </a:r>
            <a:endParaRPr 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37056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Communication:</a:t>
            </a:r>
            <a:endParaRPr lang="ru-RU" sz="2400" b="0" dirty="0" smtClean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ith </a:t>
            </a: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whom you maintain a permanent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connection?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0926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solidFill>
                <a:srgbClr val="3A4A6A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566362"/>
              </p:ext>
            </p:extLst>
          </p:nvPr>
        </p:nvGraphicFramePr>
        <p:xfrm>
          <a:off x="393323" y="1058982"/>
          <a:ext cx="2023874" cy="3552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9164"/>
                <a:gridCol w="323161"/>
                <a:gridCol w="1301549"/>
              </a:tblGrid>
              <a:tr h="10269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2012-2013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527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Russia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Ukraine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3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Other EU countries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Germany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Kazakhstan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Turkey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987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Uzbekistan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France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Belarus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Georgia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China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332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Great Britain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223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Other countries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034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Kyrgyzstan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698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Middle East and North Africa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Moldova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Tajikistan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1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Azerbaijan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Armenia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261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Turkmenistan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0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Japan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959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India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055467"/>
              </p:ext>
            </p:extLst>
          </p:nvPr>
        </p:nvGraphicFramePr>
        <p:xfrm>
          <a:off x="2575587" y="1058982"/>
          <a:ext cx="2115417" cy="3578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597"/>
                <a:gridCol w="356124"/>
                <a:gridCol w="1264696"/>
              </a:tblGrid>
              <a:tr h="14344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2014-2015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solidFill>
                      <a:srgbClr val="2138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490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Russia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Ukraine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Other EU countries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Germany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54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Kazakhstan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Turkey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Belarus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Uzbekistan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Georgia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Great Britain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Other countries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Kyrgyzstan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Moldova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China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Middle East and North Africa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Tajikistan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Azerbaijan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Armenia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Turkmenistan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India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  <a:tr h="143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Japan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35" marR="5135" marT="5135" marB="0" anchor="b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767797"/>
              </p:ext>
            </p:extLst>
          </p:nvPr>
        </p:nvGraphicFramePr>
        <p:xfrm>
          <a:off x="4842075" y="1058982"/>
          <a:ext cx="1973880" cy="3559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453"/>
                <a:gridCol w="381125"/>
                <a:gridCol w="1259302"/>
              </a:tblGrid>
              <a:tr h="14068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2016-2017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  <a:latin typeface="+mn-lt"/>
                        </a:rPr>
                        <a:t>330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Russia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Ukraine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Other EU countries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Germany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USA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France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3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Kazakhstan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3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Uzbekistan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Belarus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16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                                                                                                                                                                        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Turkey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3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Great Britain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Georgia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3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Kyrgyzstan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China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3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Other countries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Moldova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Armenia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3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Azerbaijan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India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Middle East and North Africa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3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Turkmenistan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Tajikistan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6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Japan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4567655" y="2103115"/>
            <a:ext cx="357866" cy="3896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152" y="1058982"/>
            <a:ext cx="1949821" cy="384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08886" y="4618078"/>
            <a:ext cx="1261781" cy="430887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“There are no such countries” </a:t>
            </a:r>
            <a:endParaRPr lang="ru-RU" sz="105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1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0926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solidFill>
                <a:srgbClr val="3A4A6A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t="6324" r="3044" b="6059"/>
          <a:stretch/>
        </p:blipFill>
        <p:spPr bwMode="auto">
          <a:xfrm>
            <a:off x="576204" y="975058"/>
            <a:ext cx="7383051" cy="40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707959" y="1092661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2012-2013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Communication:</a:t>
            </a:r>
            <a:endParaRPr lang="ru-RU" sz="2400" b="0" dirty="0" smtClean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ith </a:t>
            </a: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whom you maintain a permanent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connection?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9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t="4625" r="3550" b="6007"/>
          <a:stretch/>
        </p:blipFill>
        <p:spPr bwMode="auto">
          <a:xfrm>
            <a:off x="96786" y="1021290"/>
            <a:ext cx="4470823" cy="256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0926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solidFill>
                <a:srgbClr val="3A4A6A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81990" y="1021290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2014-2015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8387" r="3061" b="8669"/>
          <a:stretch/>
        </p:blipFill>
        <p:spPr bwMode="auto">
          <a:xfrm>
            <a:off x="4514381" y="975058"/>
            <a:ext cx="4625228" cy="26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874048" y="1021290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2016-2017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862" y="3684249"/>
            <a:ext cx="8229451" cy="1384995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Russia is the country with which the residents of other </a:t>
            </a:r>
            <a:r>
              <a:rPr lang="en-US" sz="1200" dirty="0" smtClean="0"/>
              <a:t>CIS countries have </a:t>
            </a:r>
            <a:r>
              <a:rPr lang="en-US" sz="1200" dirty="0"/>
              <a:t>the most </a:t>
            </a:r>
            <a:r>
              <a:rPr lang="en-US" sz="1200" dirty="0" smtClean="0"/>
              <a:t>intense</a:t>
            </a:r>
            <a:r>
              <a:rPr lang="en-US" sz="1200" dirty="0" smtClean="0"/>
              <a:t> </a:t>
            </a:r>
            <a:r>
              <a:rPr lang="en-US" sz="1200" dirty="0" smtClean="0"/>
              <a:t>communications.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Other countries with whom the relations are maintained – Ukraine, Other EU countries, Germany and USA. They are not (except Ukraine) countries from the CIS.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Armenia, Azerbaijan,  Turkmenistan</a:t>
            </a:r>
            <a:r>
              <a:rPr lang="en-US" sz="1200" dirty="0"/>
              <a:t>, </a:t>
            </a:r>
            <a:r>
              <a:rPr lang="en-US" sz="1200" dirty="0" smtClean="0"/>
              <a:t>Tajikistan (CIS) and India &amp; Japan (non-CIS) are the countries with which people from other countries do not maintain active communication. 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The relations with Armenia and Moldova are not reciprocal – they nominate the highest number of contacts, but they are not nominated. </a:t>
            </a:r>
            <a:r>
              <a:rPr lang="en-US" sz="1200" dirty="0" smtClean="0"/>
              <a:t>And they actively nominate EU countries. </a:t>
            </a:r>
            <a:endParaRPr lang="en-US" sz="1200" dirty="0" smtClean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Communication:</a:t>
            </a:r>
            <a:endParaRPr lang="ru-RU" sz="2400" b="0" dirty="0" smtClean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ith </a:t>
            </a: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whom you maintain a permanent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connection?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4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90045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Migration attraction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Where to </a:t>
            </a: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move to a permanent place of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residence?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0926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solidFill>
                <a:srgbClr val="3A4A6A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274570"/>
              </p:ext>
            </p:extLst>
          </p:nvPr>
        </p:nvGraphicFramePr>
        <p:xfrm>
          <a:off x="675130" y="1019786"/>
          <a:ext cx="1877241" cy="3552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027"/>
                <a:gridCol w="302149"/>
                <a:gridCol w="1296065"/>
              </a:tblGrid>
              <a:tr h="13866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2012-2013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Russia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USA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Germany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France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Other EU countries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Great Britain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Turkey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272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Middle East and North Africa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+mn-lt"/>
                        </a:rPr>
                        <a:t>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+mn-lt"/>
                        </a:rPr>
                        <a:t>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Ukraine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Japan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Belarus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Kazakhstan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China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Other countries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India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Uzbekistan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Turkmenistan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Georgia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Moldova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Armenia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Tajikistan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Azerbaijan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Kyrgyzstan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475010"/>
              </p:ext>
            </p:extLst>
          </p:nvPr>
        </p:nvGraphicFramePr>
        <p:xfrm>
          <a:off x="2718564" y="1001310"/>
          <a:ext cx="1948485" cy="3589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075"/>
                <a:gridCol w="323075"/>
                <a:gridCol w="1302335"/>
              </a:tblGrid>
              <a:tr h="13452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2014-2015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1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Russia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Germany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54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USA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France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6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31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Other EU countries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6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Great Britain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Turkey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0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Middle East and North Africa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Japan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China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6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Kazakhstan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  <a:latin typeface="+mn-lt"/>
                        </a:rPr>
                        <a:t>12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+mn-lt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Ukraine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6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Other countries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Belarus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Georgia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6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Uzbekistan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India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6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Turkmenistan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Moldova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Armenia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6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Azerbaijan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34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Tajikistan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6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Kyrgyzstan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03742"/>
              </p:ext>
            </p:extLst>
          </p:nvPr>
        </p:nvGraphicFramePr>
        <p:xfrm>
          <a:off x="4746588" y="1001310"/>
          <a:ext cx="1900701" cy="3578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6911"/>
                <a:gridCol w="319015"/>
                <a:gridCol w="1164775"/>
              </a:tblGrid>
              <a:tr h="14105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2016-2017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solidFill>
                      <a:srgbClr val="3A4A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Russia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Germany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USA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France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55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Great Britain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55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Other EU countries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Turkey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Middle East and North Africa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Japan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China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55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Other countries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55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Kazakhstan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Belarus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55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Kyrgyzstan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55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Uzbekistan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India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55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Turkmenistan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Moldova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  <a:latin typeface="+mn-lt"/>
                        </a:rPr>
                        <a:t>19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Ukraine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55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Azerbaijan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Georgia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Tajikistan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  <a:tr h="141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Armenia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35" marR="5135" marT="5135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6976" y="4726052"/>
            <a:ext cx="8372518" cy="323165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Russia is the most attractive country according to migration; other attractive countries are USA, EU countries, and Middle East and North Africa. </a:t>
            </a:r>
          </a:p>
          <a:p>
            <a:pPr marL="285750" indent="-28575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en-US" sz="1050" dirty="0" smtClean="0"/>
              <a:t>The least attractive countries are Armenia, Azerbaijan, Georgia, Moldova, Tajikistan, and Ukraine (which lost its position). 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377439" y="2504661"/>
            <a:ext cx="484248" cy="364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548558" y="2869459"/>
            <a:ext cx="301738" cy="1034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60" y="1001310"/>
            <a:ext cx="1859466" cy="367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13774" y="3904090"/>
            <a:ext cx="1125835" cy="415498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“There are no such countries” </a:t>
            </a:r>
            <a:endParaRPr lang="ru-RU" sz="105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667" y="1018516"/>
            <a:ext cx="2903004" cy="32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0926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solidFill>
                <a:srgbClr val="3A4A6A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38680" y="975058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2012-2013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44" y="1047138"/>
            <a:ext cx="2554023" cy="323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38296" y="970021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2014-2015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34" y="1064293"/>
            <a:ext cx="2768437" cy="31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532752" y="978423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2016-2017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4667" y="3379301"/>
            <a:ext cx="1289304" cy="779229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8534" y="2162350"/>
            <a:ext cx="1129776" cy="727747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329941" y="3538330"/>
            <a:ext cx="1292913" cy="62815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74667" y="1340305"/>
            <a:ext cx="1289305" cy="1418798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328285" y="1410749"/>
            <a:ext cx="1294570" cy="1487299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145222" y="2890098"/>
            <a:ext cx="1133087" cy="136200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74666" y="2759103"/>
            <a:ext cx="1289305" cy="620198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333295" y="2906000"/>
            <a:ext cx="1289560" cy="620198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138876" y="1426648"/>
            <a:ext cx="1139433" cy="620198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62118" y="4338481"/>
            <a:ext cx="8006964" cy="738664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According to the results of Hierarchical clustering (Ward), the countries form 4 clusters: </a:t>
            </a:r>
          </a:p>
          <a:p>
            <a:r>
              <a:rPr lang="en-US" sz="1400" dirty="0" smtClean="0"/>
              <a:t>1) CIS countries mostly oriented to Russia	</a:t>
            </a:r>
            <a:r>
              <a:rPr lang="ru-RU" sz="1400" dirty="0" smtClean="0"/>
              <a:t>		3</a:t>
            </a:r>
            <a:r>
              <a:rPr lang="en-US" sz="1400" dirty="0" smtClean="0"/>
              <a:t>) Developed European countries and USA </a:t>
            </a:r>
            <a:endParaRPr lang="en-US" sz="1400" dirty="0"/>
          </a:p>
          <a:p>
            <a:r>
              <a:rPr lang="ru-RU" sz="1400" dirty="0" smtClean="0"/>
              <a:t>2</a:t>
            </a:r>
            <a:r>
              <a:rPr lang="en-US" sz="1400" dirty="0" smtClean="0"/>
              <a:t>) CIS countries oriented to Russia and other countries	4) Russia, which has a separate position.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9854" y="3399583"/>
            <a:ext cx="22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49856" y="2793639"/>
            <a:ext cx="22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9857" y="1402594"/>
            <a:ext cx="22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349857" y="3981815"/>
            <a:ext cx="22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90045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Migration attraction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Where to </a:t>
            </a: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move to a permanent place of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residence?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3393" r="14901" b="7310"/>
          <a:stretch/>
        </p:blipFill>
        <p:spPr bwMode="auto">
          <a:xfrm>
            <a:off x="1383111" y="975058"/>
            <a:ext cx="6242190" cy="390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0926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solidFill>
                <a:srgbClr val="3A4A6A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7545" y="1082760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2012-2013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90045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Migration attraction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Where to </a:t>
            </a: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move to a permanent place of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residence?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r="15542" b="5600"/>
          <a:stretch/>
        </p:blipFill>
        <p:spPr bwMode="auto">
          <a:xfrm>
            <a:off x="4432436" y="1385095"/>
            <a:ext cx="4707173" cy="29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13950"/>
          <a:stretch/>
        </p:blipFill>
        <p:spPr bwMode="auto">
          <a:xfrm>
            <a:off x="0" y="1538546"/>
            <a:ext cx="4432436" cy="287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0926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solidFill>
                <a:srgbClr val="3A4A6A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64165" y="1136342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2014-2015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467068" y="1092661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2016-2017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90045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Migration attraction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Where to </a:t>
            </a:r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move to a permanent place of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residence? 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607895" y="312682"/>
            <a:ext cx="834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The Commonwealth of Independent States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896" y="1226369"/>
            <a:ext cx="3017900" cy="26776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1C2A55"/>
                </a:solidFill>
              </a:rPr>
              <a:t>2011 – </a:t>
            </a:r>
            <a:r>
              <a:rPr lang="en-US" sz="1400" b="1" dirty="0" smtClean="0">
                <a:solidFill>
                  <a:srgbClr val="1C2A55"/>
                </a:solidFill>
              </a:rPr>
              <a:t>The agreement </a:t>
            </a:r>
            <a:r>
              <a:rPr lang="en-US" sz="1400" b="1" dirty="0">
                <a:solidFill>
                  <a:srgbClr val="1C2A55"/>
                </a:solidFill>
              </a:rPr>
              <a:t>for the CIS Free Trade </a:t>
            </a:r>
            <a:r>
              <a:rPr lang="en-US" sz="1400" b="1" dirty="0" smtClean="0">
                <a:solidFill>
                  <a:srgbClr val="1C2A55"/>
                </a:solidFill>
              </a:rPr>
              <a:t>Area </a:t>
            </a:r>
            <a:r>
              <a:rPr lang="en-US" sz="1400" dirty="0" smtClean="0">
                <a:solidFill>
                  <a:srgbClr val="1C2A55"/>
                </a:solidFill>
              </a:rPr>
              <a:t>(all countries besides Azerbaijan and Turkmenistan; Ukraine from 2016) </a:t>
            </a:r>
          </a:p>
          <a:p>
            <a:endParaRPr lang="en-US" sz="1400" dirty="0">
              <a:solidFill>
                <a:srgbClr val="1C2A55"/>
              </a:solidFill>
            </a:endParaRPr>
          </a:p>
          <a:p>
            <a:r>
              <a:rPr lang="en-US" sz="1400" dirty="0" smtClean="0">
                <a:solidFill>
                  <a:srgbClr val="1C2A55"/>
                </a:solidFill>
              </a:rPr>
              <a:t>2012 </a:t>
            </a:r>
            <a:r>
              <a:rPr lang="en-US" sz="1400" dirty="0">
                <a:solidFill>
                  <a:srgbClr val="1C2A55"/>
                </a:solidFill>
              </a:rPr>
              <a:t>- </a:t>
            </a:r>
            <a:r>
              <a:rPr lang="en-US" sz="1400" b="1" dirty="0">
                <a:solidFill>
                  <a:srgbClr val="1C2A55"/>
                </a:solidFill>
              </a:rPr>
              <a:t>Common Economic </a:t>
            </a:r>
            <a:r>
              <a:rPr lang="en-US" sz="1400" b="1" dirty="0" smtClean="0">
                <a:solidFill>
                  <a:srgbClr val="1C2A55"/>
                </a:solidFill>
              </a:rPr>
              <a:t>Space</a:t>
            </a:r>
            <a:r>
              <a:rPr lang="ru-RU" sz="1400" b="1" dirty="0" smtClean="0">
                <a:solidFill>
                  <a:srgbClr val="1C2A55"/>
                </a:solidFill>
              </a:rPr>
              <a:t> </a:t>
            </a:r>
            <a:r>
              <a:rPr lang="en-US" sz="1400" b="1" dirty="0">
                <a:solidFill>
                  <a:srgbClr val="1C2A55"/>
                </a:solidFill>
              </a:rPr>
              <a:t>and Customs Union </a:t>
            </a:r>
            <a:r>
              <a:rPr lang="en-US" sz="1400" dirty="0" smtClean="0">
                <a:solidFill>
                  <a:srgbClr val="1C2A55"/>
                </a:solidFill>
              </a:rPr>
              <a:t>(Russia, Belarus, Kazakhstan) </a:t>
            </a:r>
          </a:p>
          <a:p>
            <a:endParaRPr lang="en-US" sz="1400" dirty="0">
              <a:solidFill>
                <a:srgbClr val="1C2A55"/>
              </a:solidFill>
            </a:endParaRPr>
          </a:p>
          <a:p>
            <a:r>
              <a:rPr lang="en-US" sz="1400" dirty="0">
                <a:solidFill>
                  <a:srgbClr val="1C2A55"/>
                </a:solidFill>
              </a:rPr>
              <a:t>2015 - </a:t>
            </a:r>
            <a:r>
              <a:rPr lang="en-US" sz="1400" b="1" dirty="0">
                <a:solidFill>
                  <a:srgbClr val="1C2A55"/>
                </a:solidFill>
              </a:rPr>
              <a:t>Eurasian Economic </a:t>
            </a:r>
            <a:r>
              <a:rPr lang="en-US" sz="1400" b="1" dirty="0" smtClean="0">
                <a:solidFill>
                  <a:srgbClr val="1C2A55"/>
                </a:solidFill>
              </a:rPr>
              <a:t>Union </a:t>
            </a:r>
            <a:r>
              <a:rPr lang="en-US" sz="1400" dirty="0" smtClean="0">
                <a:solidFill>
                  <a:srgbClr val="1C2A55"/>
                </a:solidFill>
              </a:rPr>
              <a:t>(Armenia, Belarus, Kazakhstan, Kyrgyzstan, Russia) </a:t>
            </a:r>
            <a:endParaRPr lang="ru-RU" sz="1400" dirty="0">
              <a:solidFill>
                <a:srgbClr val="1C2A55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07682" y="1226369"/>
            <a:ext cx="3108582" cy="246221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1C2A55"/>
                </a:solidFill>
              </a:rPr>
              <a:t>2008 – </a:t>
            </a:r>
            <a:r>
              <a:rPr lang="en-US" sz="1400" b="1" dirty="0" smtClean="0">
                <a:solidFill>
                  <a:srgbClr val="1C2A55"/>
                </a:solidFill>
              </a:rPr>
              <a:t>“Five days war” </a:t>
            </a:r>
            <a:r>
              <a:rPr lang="en-US" sz="1400" dirty="0" smtClean="0">
                <a:solidFill>
                  <a:srgbClr val="1C2A55"/>
                </a:solidFill>
              </a:rPr>
              <a:t>between Georgia</a:t>
            </a:r>
            <a:r>
              <a:rPr lang="en-US" sz="1400" dirty="0">
                <a:solidFill>
                  <a:srgbClr val="1C2A55"/>
                </a:solidFill>
              </a:rPr>
              <a:t>, South Ossetia, Abkhazia and Russia -&gt; Georgia </a:t>
            </a:r>
            <a:r>
              <a:rPr lang="en-US" sz="1400" dirty="0" smtClean="0">
                <a:solidFill>
                  <a:srgbClr val="1C2A55"/>
                </a:solidFill>
              </a:rPr>
              <a:t>and Russia broke </a:t>
            </a:r>
            <a:r>
              <a:rPr lang="en-US" sz="1400" dirty="0">
                <a:solidFill>
                  <a:srgbClr val="1C2A55"/>
                </a:solidFill>
              </a:rPr>
              <a:t>off diplomatic </a:t>
            </a:r>
            <a:r>
              <a:rPr lang="en-US" sz="1400" dirty="0" smtClean="0">
                <a:solidFill>
                  <a:srgbClr val="1C2A55"/>
                </a:solidFill>
              </a:rPr>
              <a:t>relations</a:t>
            </a:r>
            <a:endParaRPr lang="ru-RU" sz="1400" dirty="0" smtClean="0">
              <a:solidFill>
                <a:srgbClr val="1C2A55"/>
              </a:solidFill>
            </a:endParaRPr>
          </a:p>
          <a:p>
            <a:endParaRPr lang="ru-RU" sz="1400" dirty="0">
              <a:solidFill>
                <a:srgbClr val="1C2A55"/>
              </a:solidFill>
            </a:endParaRPr>
          </a:p>
          <a:p>
            <a:r>
              <a:rPr lang="ru-RU" sz="1400" dirty="0" smtClean="0">
                <a:solidFill>
                  <a:srgbClr val="1C2A55"/>
                </a:solidFill>
              </a:rPr>
              <a:t>2013 – 2014 –</a:t>
            </a:r>
            <a:r>
              <a:rPr lang="en-US" sz="1400" dirty="0" smtClean="0">
                <a:solidFill>
                  <a:srgbClr val="1C2A55"/>
                </a:solidFill>
              </a:rPr>
              <a:t> </a:t>
            </a:r>
            <a:r>
              <a:rPr lang="en-US" sz="1400" b="1" dirty="0" smtClean="0">
                <a:solidFill>
                  <a:srgbClr val="1C2A55"/>
                </a:solidFill>
              </a:rPr>
              <a:t>Euromaidan</a:t>
            </a:r>
            <a:r>
              <a:rPr lang="en-US" sz="1400" dirty="0" smtClean="0">
                <a:solidFill>
                  <a:srgbClr val="1C2A55"/>
                </a:solidFill>
              </a:rPr>
              <a:t>, political crisis in Ukraine</a:t>
            </a:r>
            <a:r>
              <a:rPr lang="en-US" sz="1400" dirty="0">
                <a:solidFill>
                  <a:srgbClr val="1C2A55"/>
                </a:solidFill>
              </a:rPr>
              <a:t>, war in </a:t>
            </a:r>
            <a:r>
              <a:rPr lang="en-US" sz="1400" b="1" dirty="0" smtClean="0">
                <a:solidFill>
                  <a:srgbClr val="1C2A55"/>
                </a:solidFill>
              </a:rPr>
              <a:t>Donbass</a:t>
            </a:r>
            <a:r>
              <a:rPr lang="en-US" sz="1400" dirty="0" smtClean="0">
                <a:solidFill>
                  <a:srgbClr val="1C2A55"/>
                </a:solidFill>
              </a:rPr>
              <a:t>; </a:t>
            </a:r>
            <a:r>
              <a:rPr lang="en-US" sz="1400" b="1" dirty="0" smtClean="0">
                <a:solidFill>
                  <a:srgbClr val="1C2A55"/>
                </a:solidFill>
              </a:rPr>
              <a:t>Crimea</a:t>
            </a:r>
            <a:r>
              <a:rPr lang="en-US" sz="1400" dirty="0" smtClean="0">
                <a:solidFill>
                  <a:srgbClr val="1C2A55"/>
                </a:solidFill>
              </a:rPr>
              <a:t> joins Russia </a:t>
            </a:r>
            <a:endParaRPr lang="ru-RU" sz="1400" dirty="0" smtClean="0">
              <a:solidFill>
                <a:srgbClr val="1C2A55"/>
              </a:solidFill>
            </a:endParaRPr>
          </a:p>
          <a:p>
            <a:r>
              <a:rPr lang="en-US" sz="1400" dirty="0" smtClean="0">
                <a:solidFill>
                  <a:srgbClr val="1C2A55"/>
                </a:solidFill>
              </a:rPr>
              <a:t>-&gt; Ukraine and </a:t>
            </a:r>
            <a:r>
              <a:rPr lang="en-US" sz="1400" dirty="0">
                <a:solidFill>
                  <a:srgbClr val="1C2A55"/>
                </a:solidFill>
              </a:rPr>
              <a:t>Russia </a:t>
            </a:r>
            <a:r>
              <a:rPr lang="en-US" sz="1400" dirty="0" smtClean="0">
                <a:solidFill>
                  <a:srgbClr val="1C2A55"/>
                </a:solidFill>
              </a:rPr>
              <a:t>broke </a:t>
            </a:r>
            <a:r>
              <a:rPr lang="en-US" sz="1400" dirty="0">
                <a:solidFill>
                  <a:srgbClr val="1C2A55"/>
                </a:solidFill>
              </a:rPr>
              <a:t>off diplomatic </a:t>
            </a:r>
            <a:r>
              <a:rPr lang="en-US" sz="1400" dirty="0" smtClean="0">
                <a:solidFill>
                  <a:srgbClr val="1C2A55"/>
                </a:solidFill>
              </a:rPr>
              <a:t>relations. </a:t>
            </a:r>
            <a:endParaRPr lang="ru-RU" sz="1400" dirty="0" smtClean="0">
              <a:solidFill>
                <a:srgbClr val="1C2A55"/>
              </a:solidFill>
            </a:endParaRPr>
          </a:p>
          <a:p>
            <a:r>
              <a:rPr lang="en-US" sz="1400" dirty="0" smtClean="0">
                <a:solidFill>
                  <a:srgbClr val="1C2A55"/>
                </a:solidFill>
              </a:rPr>
              <a:t>Sanctions for Russia from USA and EU. </a:t>
            </a:r>
            <a:endParaRPr lang="en-US" sz="1400" dirty="0">
              <a:solidFill>
                <a:srgbClr val="1C2A55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850790" y="3688582"/>
            <a:ext cx="3490242" cy="1304014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1C2A55"/>
                </a:solidFill>
              </a:rPr>
              <a:t>Efforts for union and association </a:t>
            </a:r>
            <a:endParaRPr lang="ru-RU" dirty="0">
              <a:solidFill>
                <a:srgbClr val="1C2A55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4341032" y="3467815"/>
            <a:ext cx="3733137" cy="1304014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solidFill>
                <a:srgbClr val="1C2A55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52022" y="3950545"/>
            <a:ext cx="1436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1C2A55"/>
                </a:solidFill>
              </a:rPr>
              <a:t>Real relations</a:t>
            </a:r>
            <a:endParaRPr lang="ru-RU" sz="1600" dirty="0">
              <a:solidFill>
                <a:srgbClr val="1C2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112723"/>
            <a:ext cx="834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General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attraction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74165"/>
              </p:ext>
            </p:extLst>
          </p:nvPr>
        </p:nvGraphicFramePr>
        <p:xfrm>
          <a:off x="687512" y="1195388"/>
          <a:ext cx="2198811" cy="2428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  <a:gridCol w="979611"/>
              </a:tblGrid>
              <a:tr h="1619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2012 - 2013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Rank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Value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Id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425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Russia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121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Ukraine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97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Kazakhstan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91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Belarus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53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Georgia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50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Kyrgyzstan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50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Uzbekistan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49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Azerbaijan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42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Turkmenistan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40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Armenia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11</a:t>
                      </a:r>
                      <a:endParaRPr lang="ru-RU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40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dirty="0" smtClean="0">
                          <a:cs typeface="Arial" pitchFamily="34" charset="0"/>
                        </a:rPr>
                        <a:t>Moldova 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12</a:t>
                      </a:r>
                      <a:endParaRPr lang="ru-RU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39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dirty="0" smtClean="0">
                          <a:cs typeface="Arial" pitchFamily="34" charset="0"/>
                        </a:rPr>
                        <a:t>Tajikistan 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Sum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1097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149880"/>
              </p:ext>
            </p:extLst>
          </p:nvPr>
        </p:nvGraphicFramePr>
        <p:xfrm>
          <a:off x="3662790" y="1195388"/>
          <a:ext cx="2109857" cy="2266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764"/>
                <a:gridCol w="608764"/>
                <a:gridCol w="892329"/>
              </a:tblGrid>
              <a:tr h="1619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2014 - 2015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Rank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Value</a:t>
                      </a:r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Id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366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Russia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95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Kazakhstan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83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Belarus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76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Ukraine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63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Georgia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50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Kyrgyzstan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50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Azerbaijan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47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Armenia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44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Uzbekistan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37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dirty="0" smtClean="0">
                          <a:cs typeface="Arial" pitchFamily="34" charset="0"/>
                        </a:rPr>
                        <a:t>Moldova 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11</a:t>
                      </a:r>
                      <a:endParaRPr lang="ru-RU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35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dirty="0" smtClean="0">
                          <a:cs typeface="Arial" pitchFamily="34" charset="0"/>
                        </a:rPr>
                        <a:t>Tajikistan 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Sum 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946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754166"/>
              </p:ext>
            </p:extLst>
          </p:nvPr>
        </p:nvGraphicFramePr>
        <p:xfrm>
          <a:off x="6549114" y="1195388"/>
          <a:ext cx="2258170" cy="1619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861"/>
                <a:gridCol w="707666"/>
                <a:gridCol w="874643"/>
              </a:tblGrid>
              <a:tr h="1619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2016 - 2017 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Rank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Value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Id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258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Russia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69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Kazakhstan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57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Belarus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45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Kyrgyzstan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rgbClr val="3A4A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42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dirty="0" smtClean="0">
                          <a:cs typeface="Arial" pitchFamily="34" charset="0"/>
                        </a:rPr>
                        <a:t>Armenia 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</a:t>
                      </a:r>
                      <a:endParaRPr lang="ru-RU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28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dirty="0" smtClean="0">
                          <a:cs typeface="Arial" pitchFamily="34" charset="0"/>
                        </a:rPr>
                        <a:t>Tajikistan 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7</a:t>
                      </a:r>
                      <a:endParaRPr lang="ru-RU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27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dirty="0" smtClean="0">
                          <a:cs typeface="Arial" pitchFamily="34" charset="0"/>
                        </a:rPr>
                        <a:t>Moldova </a:t>
                      </a:r>
                      <a:endParaRPr lang="ru-RU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Sum 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526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cxnSp>
        <p:nvCxnSpPr>
          <p:cNvPr id="21" name="Прямая со стрелкой 20"/>
          <p:cNvCxnSpPr/>
          <p:nvPr/>
        </p:nvCxnSpPr>
        <p:spPr>
          <a:xfrm>
            <a:off x="2886323" y="1749287"/>
            <a:ext cx="776467" cy="3419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772647" y="1598212"/>
            <a:ext cx="7764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886322" y="1598212"/>
            <a:ext cx="7764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886322" y="1749287"/>
            <a:ext cx="776468" cy="170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769885" y="1749287"/>
            <a:ext cx="7764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2886322" y="1920240"/>
            <a:ext cx="776468" cy="170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772647" y="1920240"/>
            <a:ext cx="7764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886321" y="2584174"/>
            <a:ext cx="776469" cy="3419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7512" y="3800723"/>
            <a:ext cx="8006964" cy="1200329"/>
          </a:xfrm>
          <a:prstGeom prst="rect">
            <a:avLst/>
          </a:prstGeom>
          <a:solidFill>
            <a:srgbClr val="3A4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The most attractive country in all waves of study is Russia</a:t>
            </a:r>
            <a:r>
              <a:rPr lang="ru-RU" sz="1200" dirty="0" smtClean="0"/>
              <a:t> </a:t>
            </a:r>
            <a:r>
              <a:rPr lang="en-US" sz="1200" dirty="0" smtClean="0"/>
              <a:t>followed by Kazakhstan, Belarus, and Ukraine (2012-2015), the latter has notably changed its position.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The least attractive countries are Tajikistan and Moldova.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Countries with the highest level of orientation to other CIS members for all waves are Belarus and Kazakhstan; in 2012-2015 Uzbekistan and Tajikistan also had quite a high level of orientation.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Countries with the lowest level of orientation to other CIS members are Georgia, Armenia, Moldova, and Azerbaijan. </a:t>
            </a:r>
          </a:p>
        </p:txBody>
      </p:sp>
    </p:spTree>
    <p:extLst>
      <p:ext uri="{BB962C8B-B14F-4D97-AF65-F5344CB8AC3E}">
        <p14:creationId xmlns:p14="http://schemas.microsoft.com/office/powerpoint/2010/main" val="13744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>
            <a:extLst>
              <a:ext uri="{96DAC541-7B7A-43D3-8B79-37D633B846F1}">
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8"/>
              </a:ext>
            </a:extLst>
          </a:blip>
          <a:srcRect l="7152" r="6203"/>
          <a:stretch/>
        </p:blipFill>
        <p:spPr>
          <a:xfrm>
            <a:off x="594047" y="1194352"/>
            <a:ext cx="3232414" cy="200827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191299"/>
            <a:ext cx="834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General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attraction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05747" y="1001673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2012-2013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10">
            <a:extLst>
              <a:ext uri="{96DAC541-7B7A-43D3-8B79-37D633B846F1}">
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14"/>
              </a:ext>
            </a:extLst>
          </a:blip>
          <a:srcRect b="6155"/>
          <a:stretch/>
        </p:blipFill>
        <p:spPr>
          <a:xfrm>
            <a:off x="4746588" y="1115004"/>
            <a:ext cx="3530720" cy="197033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10616" y="1001673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2014-2015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15">
            <a:extLst>
              <a:ext uri="{96DAC541-7B7A-43D3-8B79-37D633B846F1}">
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16"/>
              </a:ext>
            </a:extLst>
          </a:blip>
          <a:srcRect l="7301" r="7168" b="7591"/>
          <a:stretch/>
        </p:blipFill>
        <p:spPr>
          <a:xfrm>
            <a:off x="623760" y="3202623"/>
            <a:ext cx="3172987" cy="184546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826461" y="2900199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2016-2017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17">
            <a:extLst>
              <a:ext uri="{96DAC541-7B7A-43D3-8B79-37D633B846F1}">
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18"/>
              </a:ext>
            </a:extLst>
          </a:blip>
          <a:srcRect b="27025"/>
          <a:stretch/>
        </p:blipFill>
        <p:spPr bwMode="auto">
          <a:xfrm>
            <a:off x="4396814" y="3202623"/>
            <a:ext cx="4226519" cy="1660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12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 rotWithShape="1">
          <a:blip r:embed="rId2"/>
          <a:srcRect t="15966"/>
          <a:stretch/>
        </p:blipFill>
        <p:spPr>
          <a:xfrm>
            <a:off x="3764886" y="3156668"/>
            <a:ext cx="1681758" cy="189180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t="12960"/>
          <a:stretch/>
        </p:blipFill>
        <p:spPr>
          <a:xfrm>
            <a:off x="3737501" y="975058"/>
            <a:ext cx="1992722" cy="217365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191299"/>
            <a:ext cx="834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General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attraction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064" y="1003245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2012-2013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5064" y="3213108"/>
            <a:ext cx="1209014" cy="370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3A4A6A"/>
                </a:solidFill>
              </a:rPr>
              <a:t>2016-2017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5">
            <a:extLst>
              <a:ext uri="{96DAC541-7B7A-43D3-8B79-37D633B846F1}">
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11"/>
              </a:ext>
            </a:extLst>
          </a:blip>
          <a:srcRect l="7686" r="6413"/>
          <a:stretch/>
        </p:blipFill>
        <p:spPr>
          <a:xfrm>
            <a:off x="6042782" y="1180401"/>
            <a:ext cx="3005592" cy="188355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4677862" y="3213109"/>
            <a:ext cx="0" cy="182741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666350" y="1085680"/>
            <a:ext cx="11512" cy="20709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Рисунок 19"/>
          <p:cNvPicPr/>
          <p:nvPr/>
        </p:nvPicPr>
        <p:blipFill rotWithShape="1">
          <a:blip r:embed="rId12">
            <a:extLst>
              <a:ext uri="{96DAC541-7B7A-43D3-8B79-37D633B846F1}">
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21"/>
              </a:ext>
            </a:extLst>
          </a:blip>
          <a:srcRect l="13622" r="6308" b="27025"/>
          <a:stretch/>
        </p:blipFill>
        <p:spPr bwMode="auto">
          <a:xfrm>
            <a:off x="5720238" y="3425620"/>
            <a:ext cx="3307743" cy="1622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62107" y="2540734"/>
            <a:ext cx="267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21386F"/>
                </a:solidFill>
              </a:rPr>
              <a:t>1) </a:t>
            </a:r>
            <a:r>
              <a:rPr lang="en-US" sz="1200" dirty="0" smtClean="0">
                <a:solidFill>
                  <a:srgbClr val="21386F"/>
                </a:solidFill>
              </a:rPr>
              <a:t>Countries with the high level of connections with each other </a:t>
            </a:r>
            <a:endParaRPr lang="ru-RU" sz="1200" dirty="0">
              <a:solidFill>
                <a:srgbClr val="21386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2107" y="1831054"/>
            <a:ext cx="267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21386F"/>
                </a:solidFill>
              </a:rPr>
              <a:t>2) </a:t>
            </a:r>
            <a:r>
              <a:rPr lang="en-US" sz="1200" dirty="0" smtClean="0">
                <a:solidFill>
                  <a:srgbClr val="21386F"/>
                </a:solidFill>
              </a:rPr>
              <a:t>Countries with dominated orientation to Russia</a:t>
            </a:r>
            <a:endParaRPr lang="ru-RU" sz="1200" dirty="0">
              <a:solidFill>
                <a:srgbClr val="21386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62107" y="1077729"/>
            <a:ext cx="267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21386F"/>
                </a:solidFill>
              </a:rPr>
              <a:t>3) </a:t>
            </a:r>
            <a:r>
              <a:rPr lang="en-US" sz="1200" dirty="0" smtClean="0">
                <a:solidFill>
                  <a:srgbClr val="21386F"/>
                </a:solidFill>
              </a:rPr>
              <a:t>Countries with the dominated orientation to the countries outside of the CIS</a:t>
            </a:r>
            <a:endParaRPr lang="ru-RU" sz="1200" dirty="0">
              <a:solidFill>
                <a:srgbClr val="21386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5838" y="4464950"/>
            <a:ext cx="267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21386F"/>
                </a:solidFill>
              </a:rPr>
              <a:t>1) </a:t>
            </a:r>
            <a:r>
              <a:rPr lang="en-US" sz="1200" dirty="0" smtClean="0">
                <a:solidFill>
                  <a:srgbClr val="21386F"/>
                </a:solidFill>
              </a:rPr>
              <a:t>Core </a:t>
            </a:r>
            <a:r>
              <a:rPr lang="en-US" sz="1200" dirty="0">
                <a:solidFill>
                  <a:srgbClr val="21386F"/>
                </a:solidFill>
              </a:rPr>
              <a:t>of the Eurasian Economic Union </a:t>
            </a:r>
            <a:endParaRPr lang="ru-RU" sz="1200" dirty="0">
              <a:solidFill>
                <a:srgbClr val="21386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7912" y="3421937"/>
            <a:ext cx="267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21386F"/>
                </a:solidFill>
              </a:rPr>
              <a:t>2 )</a:t>
            </a:r>
            <a:r>
              <a:rPr lang="en-US" sz="1200" dirty="0" smtClean="0">
                <a:solidFill>
                  <a:srgbClr val="21386F"/>
                </a:solidFill>
              </a:rPr>
              <a:t>Periphery </a:t>
            </a:r>
            <a:r>
              <a:rPr lang="en-US" sz="1200" dirty="0">
                <a:solidFill>
                  <a:srgbClr val="21386F"/>
                </a:solidFill>
              </a:rPr>
              <a:t>of the Eurasian Economic Union </a:t>
            </a:r>
            <a:endParaRPr lang="ru-RU" sz="1200" dirty="0">
              <a:solidFill>
                <a:srgbClr val="213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2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607895" y="312682"/>
            <a:ext cx="834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Conclusions and limitations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0926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 smtClean="0">
              <a:solidFill>
                <a:srgbClr val="3A4A6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5709" y="1092659"/>
            <a:ext cx="81305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>
              <a:spcBef>
                <a:spcPts val="300"/>
              </a:spcBef>
              <a:spcAft>
                <a:spcPts val="300"/>
              </a:spcAft>
            </a:pPr>
            <a:r>
              <a:rPr lang="en-US" sz="1400" dirty="0" smtClean="0">
                <a:solidFill>
                  <a:srgbClr val="21386F"/>
                </a:solidFill>
              </a:rPr>
              <a:t>The countries of the CIS do not have the same orientations to each other.  They can be grouped </a:t>
            </a:r>
            <a:r>
              <a:rPr lang="en-US" sz="1400" dirty="0" smtClean="0">
                <a:solidFill>
                  <a:srgbClr val="21386F"/>
                </a:solidFill>
              </a:rPr>
              <a:t>according to the </a:t>
            </a:r>
            <a:r>
              <a:rPr lang="en-US" sz="1400" dirty="0" smtClean="0">
                <a:solidFill>
                  <a:srgbClr val="21386F"/>
                </a:solidFill>
              </a:rPr>
              <a:t>poles</a:t>
            </a:r>
            <a:r>
              <a:rPr lang="en-US" sz="1400" dirty="0" smtClean="0">
                <a:solidFill>
                  <a:srgbClr val="21386F"/>
                </a:solidFill>
              </a:rPr>
              <a:t>:</a:t>
            </a:r>
            <a:endParaRPr lang="en-US" sz="1400" dirty="0">
              <a:solidFill>
                <a:srgbClr val="21386F"/>
              </a:solidFill>
            </a:endParaRPr>
          </a:p>
          <a:p>
            <a:pPr marL="5733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rgbClr val="21386F"/>
                </a:solidFill>
              </a:rPr>
              <a:t>Orientations </a:t>
            </a:r>
            <a:r>
              <a:rPr lang="en-US" sz="1400" dirty="0" smtClean="0">
                <a:solidFill>
                  <a:srgbClr val="21386F"/>
                </a:solidFill>
              </a:rPr>
              <a:t>to Russia </a:t>
            </a:r>
            <a:r>
              <a:rPr lang="en-US" sz="1400" dirty="0" smtClean="0">
                <a:solidFill>
                  <a:srgbClr val="21386F"/>
                </a:solidFill>
                <a:sym typeface="Wingdings" panose="05000000000000000000" pitchFamily="2" charset="2"/>
              </a:rPr>
              <a:t> Orientations to other countries (EU, USA) </a:t>
            </a:r>
            <a:endParaRPr lang="en-US" sz="1400" dirty="0" smtClean="0">
              <a:solidFill>
                <a:srgbClr val="21386F"/>
              </a:solidFill>
              <a:sym typeface="Wingdings" panose="05000000000000000000" pitchFamily="2" charset="2"/>
            </a:endParaRPr>
          </a:p>
          <a:p>
            <a:pPr marL="5733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rgbClr val="21386F"/>
                </a:solidFill>
                <a:sym typeface="Wingdings" panose="05000000000000000000" pitchFamily="2" charset="2"/>
              </a:rPr>
              <a:t>Orientations </a:t>
            </a:r>
            <a:r>
              <a:rPr lang="en-US" sz="1400" dirty="0" smtClean="0">
                <a:solidFill>
                  <a:srgbClr val="21386F"/>
                </a:solidFill>
                <a:sym typeface="Wingdings" panose="05000000000000000000" pitchFamily="2" charset="2"/>
              </a:rPr>
              <a:t>to the countries inside the CIS  </a:t>
            </a:r>
            <a:r>
              <a:rPr lang="en-US" sz="1400" dirty="0">
                <a:solidFill>
                  <a:srgbClr val="21386F"/>
                </a:solidFill>
                <a:sym typeface="Wingdings" panose="05000000000000000000" pitchFamily="2" charset="2"/>
              </a:rPr>
              <a:t>Orientations to the countries </a:t>
            </a:r>
            <a:r>
              <a:rPr lang="en-US" sz="1400" dirty="0" smtClean="0">
                <a:solidFill>
                  <a:srgbClr val="21386F"/>
                </a:solidFill>
                <a:sym typeface="Wingdings" panose="05000000000000000000" pitchFamily="2" charset="2"/>
              </a:rPr>
              <a:t>outside </a:t>
            </a:r>
            <a:r>
              <a:rPr lang="en-US" sz="1400" dirty="0">
                <a:solidFill>
                  <a:srgbClr val="21386F"/>
                </a:solidFill>
                <a:sym typeface="Wingdings" panose="05000000000000000000" pitchFamily="2" charset="2"/>
              </a:rPr>
              <a:t>the CIS </a:t>
            </a:r>
            <a:endParaRPr lang="en-US" sz="1400" dirty="0">
              <a:solidFill>
                <a:srgbClr val="21386F"/>
              </a:solidFill>
              <a:sym typeface="Wingdings" panose="05000000000000000000" pitchFamily="2" charset="2"/>
            </a:endParaRPr>
          </a:p>
          <a:p>
            <a:pPr marL="5733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rgbClr val="21386F"/>
                </a:solidFill>
              </a:rPr>
              <a:t>Being </a:t>
            </a:r>
            <a:r>
              <a:rPr lang="en-US" sz="1400" dirty="0" smtClean="0">
                <a:solidFill>
                  <a:srgbClr val="21386F"/>
                </a:solidFill>
              </a:rPr>
              <a:t>a part of the Eurasian </a:t>
            </a:r>
            <a:r>
              <a:rPr lang="en-US" sz="1400" dirty="0">
                <a:solidFill>
                  <a:srgbClr val="21386F"/>
                </a:solidFill>
              </a:rPr>
              <a:t>Economic </a:t>
            </a:r>
            <a:r>
              <a:rPr lang="en-US" sz="1400" dirty="0" smtClean="0">
                <a:solidFill>
                  <a:srgbClr val="21386F"/>
                </a:solidFill>
              </a:rPr>
              <a:t>Union </a:t>
            </a:r>
            <a:r>
              <a:rPr lang="en-US" sz="1400" dirty="0" smtClean="0">
                <a:solidFill>
                  <a:srgbClr val="21386F"/>
                </a:solidFill>
                <a:sym typeface="Wingdings" panose="05000000000000000000" pitchFamily="2" charset="2"/>
              </a:rPr>
              <a:t> Being a periphery </a:t>
            </a:r>
            <a:r>
              <a:rPr lang="en-US" sz="1400" dirty="0">
                <a:solidFill>
                  <a:srgbClr val="21386F"/>
                </a:solidFill>
              </a:rPr>
              <a:t>of the Eurasian Economic Union </a:t>
            </a:r>
            <a:endParaRPr lang="en-US" sz="1400" dirty="0" smtClean="0">
              <a:solidFill>
                <a:srgbClr val="21386F"/>
              </a:solidFill>
            </a:endParaRPr>
          </a:p>
          <a:p>
            <a:pPr marL="230400">
              <a:spcBef>
                <a:spcPts val="300"/>
              </a:spcBef>
              <a:spcAft>
                <a:spcPts val="300"/>
              </a:spcAft>
            </a:pPr>
            <a:r>
              <a:rPr lang="en-US" sz="1400" dirty="0" smtClean="0">
                <a:solidFill>
                  <a:srgbClr val="21386F"/>
                </a:solidFill>
              </a:rPr>
              <a:t>In many cases, it means orientation to Russia (with most active Belarus and Kazakhstan) or orientation outside of the CIS (with </a:t>
            </a:r>
            <a:r>
              <a:rPr lang="en-US" sz="1400" dirty="0">
                <a:solidFill>
                  <a:srgbClr val="21386F"/>
                </a:solidFill>
              </a:rPr>
              <a:t>most active </a:t>
            </a:r>
            <a:r>
              <a:rPr lang="en-US" sz="1400" dirty="0" smtClean="0">
                <a:solidFill>
                  <a:srgbClr val="21386F"/>
                </a:solidFill>
              </a:rPr>
              <a:t>Ukraine, Georgia</a:t>
            </a:r>
            <a:r>
              <a:rPr lang="en-US" sz="1400" dirty="0">
                <a:solidFill>
                  <a:srgbClr val="21386F"/>
                </a:solidFill>
              </a:rPr>
              <a:t>, </a:t>
            </a:r>
            <a:r>
              <a:rPr lang="en-US" sz="1400" dirty="0" smtClean="0">
                <a:solidFill>
                  <a:srgbClr val="21386F"/>
                </a:solidFill>
              </a:rPr>
              <a:t>Moldova</a:t>
            </a:r>
            <a:r>
              <a:rPr lang="en-US" sz="1400" dirty="0">
                <a:solidFill>
                  <a:srgbClr val="21386F"/>
                </a:solidFill>
              </a:rPr>
              <a:t>, and </a:t>
            </a:r>
            <a:r>
              <a:rPr lang="en-US" sz="1400" dirty="0" smtClean="0">
                <a:solidFill>
                  <a:srgbClr val="21386F"/>
                </a:solidFill>
              </a:rPr>
              <a:t>Azerbaijan). </a:t>
            </a:r>
          </a:p>
          <a:p>
            <a:pPr marL="230400">
              <a:spcBef>
                <a:spcPts val="300"/>
              </a:spcBef>
              <a:spcAft>
                <a:spcPts val="300"/>
              </a:spcAft>
            </a:pPr>
            <a:r>
              <a:rPr lang="en-US" sz="1400" dirty="0" smtClean="0">
                <a:solidFill>
                  <a:srgbClr val="21386F"/>
                </a:solidFill>
              </a:rPr>
              <a:t>The relations between Russia and Ukraine have significantly changed from 2012. </a:t>
            </a:r>
            <a:endParaRPr lang="en-US" sz="1400" dirty="0" smtClean="0">
              <a:solidFill>
                <a:srgbClr val="21386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0950" y="3585649"/>
            <a:ext cx="78201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21386F"/>
                </a:solidFill>
              </a:rPr>
              <a:t>Limitation: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1386F"/>
                </a:solidFill>
              </a:rPr>
              <a:t>Declarative </a:t>
            </a:r>
            <a:r>
              <a:rPr lang="en-US" sz="1400" dirty="0">
                <a:solidFill>
                  <a:srgbClr val="21386F"/>
                </a:solidFill>
              </a:rPr>
              <a:t>character of data (mass survey) – the results should be can be complemented by the objective data (statistics, data one the movement of people, etc.).  </a:t>
            </a:r>
            <a:endParaRPr lang="en-US" sz="1400" dirty="0" smtClean="0">
              <a:solidFill>
                <a:srgbClr val="21386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1386F"/>
                </a:solidFill>
              </a:rPr>
              <a:t>Not complete set of countries taking part in the study in 6 waves. </a:t>
            </a:r>
            <a:endParaRPr lang="en-US" sz="1400" dirty="0" smtClean="0">
              <a:solidFill>
                <a:srgbClr val="21386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1386F"/>
                </a:solidFill>
              </a:rPr>
              <a:t>No data for 2018 – 2019 – update for the surveys is needed.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1386F"/>
                </a:solidFill>
              </a:rPr>
              <a:t>We should be sure that the representative samples in the countries remain the same. </a:t>
            </a:r>
            <a:endParaRPr lang="en-US" sz="1400" dirty="0">
              <a:solidFill>
                <a:srgbClr val="213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2A2E161-9499-4FE4-99D0-4DA2F4EBFE4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168">
            <a:extLst>
              <a:ext uri="{FF2B5EF4-FFF2-40B4-BE49-F238E27FC236}">
                <a16:creationId xmlns="" xmlns:a16="http://schemas.microsoft.com/office/drawing/2014/main" id="{87B71BA9-5DAD-48DB-B053-B9D1261678AC}"/>
              </a:ext>
            </a:extLst>
          </p:cNvPr>
          <p:cNvSpPr txBox="1">
            <a:spLocks/>
          </p:cNvSpPr>
          <p:nvPr/>
        </p:nvSpPr>
        <p:spPr>
          <a:xfrm>
            <a:off x="311700" y="1635870"/>
            <a:ext cx="8520600" cy="216131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Calibri "/>
              </a:rPr>
              <a:t>Thank you</a:t>
            </a:r>
            <a:r>
              <a:rPr lang="ru-RU" sz="2800" b="1" dirty="0" smtClean="0">
                <a:solidFill>
                  <a:schemeClr val="bg1"/>
                </a:solidFill>
                <a:latin typeface="Calibri "/>
              </a:rPr>
              <a:t>!</a:t>
            </a:r>
            <a:endParaRPr lang="ru-RU" sz="2800" b="1" dirty="0">
              <a:solidFill>
                <a:schemeClr val="bg1"/>
              </a:solidFill>
              <a:latin typeface="Calibri "/>
            </a:endParaRPr>
          </a:p>
          <a:p>
            <a:pPr algn="ctr">
              <a:lnSpc>
                <a:spcPct val="115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 "/>
              </a:rPr>
              <a:t>d_malceva@mail.ru </a:t>
            </a:r>
            <a:endParaRPr lang="en-US" sz="2000" dirty="0" smtClean="0">
              <a:solidFill>
                <a:schemeClr val="bg1"/>
              </a:solidFill>
              <a:latin typeface="Calibri "/>
            </a:endParaRPr>
          </a:p>
          <a:p>
            <a:pPr algn="ctr">
              <a:lnSpc>
                <a:spcPct val="115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 "/>
              </a:rPr>
              <a:t>www.anr.hse.ru </a:t>
            </a:r>
            <a:endParaRPr lang="en-US" sz="2000" dirty="0">
              <a:solidFill>
                <a:schemeClr val="bg1"/>
              </a:solidFill>
              <a:latin typeface="Calibri "/>
            </a:endParaRPr>
          </a:p>
          <a:p>
            <a:pPr algn="ctr">
              <a:lnSpc>
                <a:spcPct val="115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 "/>
              </a:rPr>
              <a:t>anr@hse.ru   </a:t>
            </a:r>
            <a:endParaRPr lang="en-US" sz="2000" dirty="0">
              <a:solidFill>
                <a:schemeClr val="bg1"/>
              </a:solidFill>
              <a:latin typeface="Calibri "/>
            </a:endParaRPr>
          </a:p>
          <a:p>
            <a:pPr algn="ctr">
              <a:lnSpc>
                <a:spcPct val="115000"/>
              </a:lnSpc>
            </a:pPr>
            <a:r>
              <a:rPr lang="en-US" sz="2000" dirty="0" smtClean="0">
                <a:solidFill>
                  <a:schemeClr val="bg1"/>
                </a:solidFill>
                <a:latin typeface="Calibri "/>
              </a:rPr>
              <a:t>www.facebook.com/anrlab</a:t>
            </a:r>
            <a:endParaRPr lang="ru-RU" sz="2000" dirty="0" smtClean="0">
              <a:solidFill>
                <a:schemeClr val="bg1"/>
              </a:solidFill>
              <a:latin typeface="Calibri "/>
            </a:endParaRPr>
          </a:p>
          <a:p>
            <a:pPr algn="ctr">
              <a:lnSpc>
                <a:spcPct val="115000"/>
              </a:lnSpc>
            </a:pPr>
            <a:endParaRPr lang="en-US" sz="2000" dirty="0">
              <a:solidFill>
                <a:schemeClr val="bg1"/>
              </a:solidFill>
              <a:latin typeface="Calibri "/>
            </a:endParaRPr>
          </a:p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en-US" sz="2000" dirty="0">
                <a:solidFill>
                  <a:schemeClr val="bg1"/>
                </a:solidFill>
                <a:latin typeface="Calibri 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22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576204" y="82094"/>
            <a:ext cx="834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Association: </a:t>
            </a:r>
          </a:p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The future of the 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uni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on</a:t>
            </a: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?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0" y="1176363"/>
            <a:ext cx="8252878" cy="170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4" y="3055737"/>
            <a:ext cx="8272706" cy="170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7470" y="1247246"/>
            <a:ext cx="1388165" cy="253916"/>
          </a:xfrm>
          <a:prstGeom prst="rect">
            <a:avLst/>
          </a:prstGeom>
          <a:solidFill>
            <a:srgbClr val="3A4A6A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Nothing will change</a:t>
            </a:r>
            <a:endParaRPr lang="ru-RU" sz="105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470" y="3306634"/>
            <a:ext cx="1133724" cy="253916"/>
          </a:xfrm>
          <a:prstGeom prst="rect">
            <a:avLst/>
          </a:prstGeom>
          <a:solidFill>
            <a:srgbClr val="3A4A6A"/>
          </a:solidFill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1"/>
                </a:solidFill>
              </a:rPr>
              <a:t>Difficult to say </a:t>
            </a:r>
            <a:endParaRPr lang="ru-RU" sz="105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607895" y="312682"/>
            <a:ext cx="834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Research question and method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3581" y="1321609"/>
            <a:ext cx="722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C2A55"/>
                </a:solidFill>
              </a:rPr>
              <a:t>What is the structure of relations between the countries of the CIS?   </a:t>
            </a:r>
            <a:endParaRPr lang="ru-RU" dirty="0">
              <a:solidFill>
                <a:srgbClr val="1C2A5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3342" y="1995778"/>
            <a:ext cx="6663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Social Network Analysis: </a:t>
            </a:r>
            <a:r>
              <a:rPr lang="en-US" sz="1400" dirty="0" smtClean="0"/>
              <a:t>The </a:t>
            </a:r>
            <a:r>
              <a:rPr lang="en-US" sz="1400" dirty="0"/>
              <a:t>relations between countries </a:t>
            </a:r>
            <a:r>
              <a:rPr lang="en-US" sz="1400" dirty="0" smtClean="0"/>
              <a:t>are considered </a:t>
            </a:r>
            <a:r>
              <a:rPr lang="en-US" sz="1400" dirty="0"/>
              <a:t>as a network, where the countries are </a:t>
            </a:r>
            <a:r>
              <a:rPr lang="en-US" sz="1400" dirty="0" smtClean="0"/>
              <a:t>nodes connected to each other by the links, which thickness is </a:t>
            </a:r>
            <a:r>
              <a:rPr lang="en-US" sz="1400" dirty="0"/>
              <a:t>the indicator of their attraction or </a:t>
            </a:r>
            <a:r>
              <a:rPr lang="en-US" sz="1400" dirty="0" smtClean="0"/>
              <a:t>repulsion. </a:t>
            </a:r>
          </a:p>
          <a:p>
            <a:endParaRPr lang="en-US" sz="1400" dirty="0"/>
          </a:p>
          <a:p>
            <a:r>
              <a:rPr lang="en-US" sz="1400" dirty="0" smtClean="0"/>
              <a:t>The studies of interactions between the countries are usually based on the actual information – flows of migration, student exchange, tourism, phone traffic, etc. </a:t>
            </a:r>
          </a:p>
          <a:p>
            <a:endParaRPr lang="en-US" sz="1400" dirty="0"/>
          </a:p>
          <a:p>
            <a:r>
              <a:rPr lang="en-US" sz="1400" b="1" dirty="0" smtClean="0"/>
              <a:t>Our source: </a:t>
            </a:r>
            <a:r>
              <a:rPr lang="en-US" sz="1400" dirty="0" smtClean="0"/>
              <a:t>survey data from the representative mass surveys in all 12 countries. </a:t>
            </a:r>
            <a:endParaRPr lang="en-US" sz="1400" dirty="0"/>
          </a:p>
          <a:p>
            <a:r>
              <a:rPr lang="en-US" sz="1400" dirty="0" smtClean="0"/>
              <a:t> </a:t>
            </a:r>
            <a:endParaRPr lang="ru-RU" sz="1400" dirty="0"/>
          </a:p>
        </p:txBody>
      </p:sp>
      <p:sp>
        <p:nvSpPr>
          <p:cNvPr id="6" name="AutoShape 2" descr="ÐÐ°ÑÑÐ¸Ð½ÐºÐ¸ Ð¿Ð¾ Ð·Ð°Ð¿ÑÐ¾ÑÑ netwo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5" descr="ÐÐ°ÑÑÐ¸Ð½ÐºÐ¸ Ð¿Ð¾ Ð·Ð°Ð¿ÑÐ¾ÑÑ networ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ÐÐ°ÑÑÐ¸Ð½ÐºÐ¸ Ð¿Ð¾ Ð·Ð°Ð¿ÑÐ¾ÑÑ networ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9" descr="ÐÐ°ÑÑÐ¸Ð½ÐºÐ¸ Ð¿Ð¾ Ð·Ð°Ð¿ÑÐ¾ÑÑ networ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083242"/>
            <a:ext cx="1455919" cy="11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6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607895" y="312682"/>
            <a:ext cx="834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/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Data 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1245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 smtClean="0">
              <a:solidFill>
                <a:srgbClr val="3A4A6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4122" y="3005679"/>
            <a:ext cx="55045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21386F"/>
                </a:solidFill>
              </a:rPr>
              <a:t>“</a:t>
            </a:r>
            <a:r>
              <a:rPr lang="en-US" sz="1600" b="1" dirty="0">
                <a:solidFill>
                  <a:srgbClr val="21386F"/>
                </a:solidFill>
              </a:rPr>
              <a:t>Integration Barometer</a:t>
            </a:r>
            <a:r>
              <a:rPr lang="en-US" sz="1600" b="1" dirty="0" smtClean="0">
                <a:solidFill>
                  <a:srgbClr val="21386F"/>
                </a:solidFill>
              </a:rPr>
              <a:t>” Project </a:t>
            </a:r>
            <a:r>
              <a:rPr lang="en-US" sz="1600" dirty="0" smtClean="0">
                <a:solidFill>
                  <a:srgbClr val="21386F"/>
                </a:solidFill>
              </a:rPr>
              <a:t>(2012-2017) </a:t>
            </a:r>
            <a:endParaRPr lang="en-US" sz="1600" dirty="0">
              <a:solidFill>
                <a:srgbClr val="21386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1386F"/>
                </a:solidFill>
              </a:rPr>
              <a:t>In partnership with the Eurasian Development Bank Centre for Integration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1386F"/>
                </a:solidFill>
              </a:rPr>
              <a:t>6 waves </a:t>
            </a:r>
            <a:r>
              <a:rPr lang="en-US" sz="1400" dirty="0">
                <a:solidFill>
                  <a:srgbClr val="21386F"/>
                </a:solidFill>
              </a:rPr>
              <a:t>of measurement of the public mood in the post-Soviet space </a:t>
            </a:r>
            <a:r>
              <a:rPr lang="en-US" sz="1400" dirty="0" smtClean="0">
                <a:solidFill>
                  <a:srgbClr val="21386F"/>
                </a:solidFill>
              </a:rPr>
              <a:t>on the attitudes </a:t>
            </a:r>
            <a:r>
              <a:rPr lang="en-US" sz="1400" dirty="0">
                <a:solidFill>
                  <a:srgbClr val="21386F"/>
                </a:solidFill>
              </a:rPr>
              <a:t>towards </a:t>
            </a:r>
            <a:r>
              <a:rPr lang="en-US" sz="1400" dirty="0" smtClean="0">
                <a:solidFill>
                  <a:srgbClr val="21386F"/>
                </a:solidFill>
              </a:rPr>
              <a:t>integration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1386F"/>
                </a:solidFill>
              </a:rPr>
              <a:t>Representative </a:t>
            </a:r>
            <a:r>
              <a:rPr lang="en-US" sz="1400" dirty="0">
                <a:solidFill>
                  <a:srgbClr val="21386F"/>
                </a:solidFill>
              </a:rPr>
              <a:t>national </a:t>
            </a:r>
            <a:r>
              <a:rPr lang="en-US" sz="1400" dirty="0" smtClean="0">
                <a:solidFill>
                  <a:srgbClr val="21386F"/>
                </a:solidFill>
              </a:rPr>
              <a:t>samples of </a:t>
            </a:r>
            <a:r>
              <a:rPr lang="en-US" sz="1400" dirty="0">
                <a:solidFill>
                  <a:srgbClr val="21386F"/>
                </a:solidFill>
              </a:rPr>
              <a:t>at least 1,000 </a:t>
            </a:r>
            <a:r>
              <a:rPr lang="en-US" sz="1400" dirty="0" smtClean="0">
                <a:solidFill>
                  <a:srgbClr val="21386F"/>
                </a:solidFill>
              </a:rPr>
              <a:t>people in each country</a:t>
            </a:r>
          </a:p>
        </p:txBody>
      </p:sp>
      <p:sp>
        <p:nvSpPr>
          <p:cNvPr id="6" name="AutoShape 2" descr="ÐÐ°ÑÑÐ¸Ð½ÐºÐ¸ Ð¿Ð¾ Ð·Ð°Ð¿ÑÐ¾ÑÑ eurasian moni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ÐÐ°ÑÑÐ¸Ð½ÐºÐ¸ Ð¿Ð¾ Ð·Ð°Ð¿ÑÐ¾ÑÑ eurasian monito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ÐÐ°ÑÑÐ¸Ð½ÐºÐ¸ Ð¿Ð¾ Ð·Ð°Ð¿ÑÐ¾ÑÑ eurasian monito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ÐÐ°ÑÑÐ¸Ð½ÐºÐ¸ Ð¿Ð¾ Ð·Ð°Ð¿ÑÐ¾ÑÑ eurasian monito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0228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44119" y="1167743"/>
            <a:ext cx="55045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21386F"/>
                </a:solidFill>
              </a:rPr>
              <a:t>“Eurasian Monitor” Research Agency </a:t>
            </a:r>
            <a:r>
              <a:rPr lang="en-US" sz="1600" dirty="0" smtClean="0">
                <a:solidFill>
                  <a:srgbClr val="21386F"/>
                </a:solidFill>
              </a:rPr>
              <a:t>(since 2004)</a:t>
            </a:r>
            <a:endParaRPr lang="en-US" sz="1600" dirty="0">
              <a:solidFill>
                <a:srgbClr val="21386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1386F"/>
                </a:solidFill>
              </a:rPr>
              <a:t>The </a:t>
            </a:r>
            <a:r>
              <a:rPr lang="en-US" sz="1400" dirty="0">
                <a:solidFill>
                  <a:srgbClr val="21386F"/>
                </a:solidFill>
              </a:rPr>
              <a:t>system of social monitoring and regular surveys of the </a:t>
            </a:r>
            <a:r>
              <a:rPr lang="en-US" sz="1400" dirty="0" smtClean="0">
                <a:solidFill>
                  <a:srgbClr val="21386F"/>
                </a:solidFill>
              </a:rPr>
              <a:t>population of </a:t>
            </a:r>
            <a:r>
              <a:rPr lang="en-US" sz="1400" dirty="0">
                <a:solidFill>
                  <a:srgbClr val="21386F"/>
                </a:solidFill>
              </a:rPr>
              <a:t>the Northern </a:t>
            </a:r>
            <a:r>
              <a:rPr lang="en-US" sz="1400" dirty="0" smtClean="0">
                <a:solidFill>
                  <a:srgbClr val="21386F"/>
                </a:solidFill>
              </a:rPr>
              <a:t>Eurasia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1386F"/>
                </a:solidFill>
              </a:rPr>
              <a:t>Representative national surveys with the sample </a:t>
            </a:r>
            <a:r>
              <a:rPr lang="en-US" sz="1400" dirty="0">
                <a:solidFill>
                  <a:srgbClr val="21386F"/>
                </a:solidFill>
              </a:rPr>
              <a:t>of 1050-2000 </a:t>
            </a:r>
            <a:r>
              <a:rPr lang="en-US" sz="1400" dirty="0" smtClean="0">
                <a:solidFill>
                  <a:srgbClr val="21386F"/>
                </a:solidFill>
              </a:rPr>
              <a:t>people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1386F"/>
                </a:solidFill>
              </a:rPr>
              <a:t>The </a:t>
            </a:r>
            <a:r>
              <a:rPr lang="en-US" sz="1400" dirty="0">
                <a:solidFill>
                  <a:srgbClr val="21386F"/>
                </a:solidFill>
              </a:rPr>
              <a:t>common </a:t>
            </a:r>
            <a:r>
              <a:rPr lang="en-US" sz="1400" dirty="0" smtClean="0">
                <a:solidFill>
                  <a:srgbClr val="21386F"/>
                </a:solidFill>
              </a:rPr>
              <a:t>questionnaire with regular and thematic module </a:t>
            </a:r>
          </a:p>
        </p:txBody>
      </p:sp>
    </p:spTree>
    <p:extLst>
      <p:ext uri="{BB962C8B-B14F-4D97-AF65-F5344CB8AC3E}">
        <p14:creationId xmlns:p14="http://schemas.microsoft.com/office/powerpoint/2010/main" val="40032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607895" y="121374"/>
            <a:ext cx="8340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Data</a:t>
            </a:r>
            <a:endParaRPr lang="en-US" sz="24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800" b="0" dirty="0" smtClean="0">
                <a:solidFill>
                  <a:schemeClr val="bg1"/>
                </a:solidFill>
              </a:rPr>
              <a:t>“</a:t>
            </a:r>
            <a:r>
              <a:rPr lang="en-US" sz="1800" b="0" dirty="0">
                <a:solidFill>
                  <a:schemeClr val="bg1"/>
                </a:solidFill>
              </a:rPr>
              <a:t>Integration Barometer” </a:t>
            </a:r>
            <a:r>
              <a:rPr lang="en-US" sz="1800" b="0" dirty="0" smtClean="0">
                <a:solidFill>
                  <a:schemeClr val="bg1"/>
                </a:solidFill>
              </a:rPr>
              <a:t>Project: The </a:t>
            </a:r>
            <a:r>
              <a:rPr lang="en-US" sz="1800" b="0" dirty="0">
                <a:solidFill>
                  <a:schemeClr val="bg1"/>
                </a:solidFill>
              </a:rPr>
              <a:t>concept of "integration attraction</a:t>
            </a:r>
            <a:r>
              <a:rPr lang="en-US" sz="1800" b="0" dirty="0" smtClean="0">
                <a:solidFill>
                  <a:schemeClr val="bg1"/>
                </a:solidFill>
              </a:rPr>
              <a:t>"</a:t>
            </a:r>
            <a:endParaRPr lang="en-US" sz="18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1245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 smtClean="0">
              <a:solidFill>
                <a:srgbClr val="3A4A6A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6739" y="1058193"/>
            <a:ext cx="8321744" cy="4039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1C2A55"/>
                </a:solidFill>
              </a:rPr>
              <a:t>Integration attitudes of the population </a:t>
            </a:r>
            <a:endParaRPr lang="ru-RU" dirty="0" smtClean="0">
              <a:solidFill>
                <a:srgbClr val="1C2A55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358259595"/>
              </p:ext>
            </p:extLst>
          </p:nvPr>
        </p:nvGraphicFramePr>
        <p:xfrm>
          <a:off x="416739" y="1462101"/>
          <a:ext cx="8321744" cy="3433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822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607895" y="140374"/>
            <a:ext cx="8340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Data</a:t>
            </a:r>
          </a:p>
          <a:p>
            <a:pPr algn="l">
              <a:spcBef>
                <a:spcPts val="0"/>
              </a:spcBef>
            </a:pPr>
            <a:r>
              <a:rPr lang="en-US" sz="1800" b="0" dirty="0" smtClean="0">
                <a:solidFill>
                  <a:schemeClr val="bg1"/>
                </a:solidFill>
              </a:rPr>
              <a:t>“</a:t>
            </a:r>
            <a:r>
              <a:rPr lang="en-US" sz="1800" b="0" dirty="0">
                <a:solidFill>
                  <a:schemeClr val="bg1"/>
                </a:solidFill>
              </a:rPr>
              <a:t>Integration Barometer” </a:t>
            </a:r>
            <a:r>
              <a:rPr lang="en-US" sz="1800" b="0" dirty="0" smtClean="0">
                <a:solidFill>
                  <a:schemeClr val="bg1"/>
                </a:solidFill>
              </a:rPr>
              <a:t>Project: Space of choices </a:t>
            </a:r>
            <a:endParaRPr lang="en-US" sz="18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14" name="Изображение 8" descr="Снимок экрана 2015-08-31 в 19.07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0" y="1022667"/>
            <a:ext cx="6910224" cy="4017788"/>
          </a:xfrm>
          <a:prstGeom prst="roundRect">
            <a:avLst>
              <a:gd name="adj" fmla="val 10591"/>
            </a:avLst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382986" y="2957146"/>
            <a:ext cx="2505200" cy="1971541"/>
          </a:xfrm>
          <a:prstGeom prst="roundRect">
            <a:avLst/>
          </a:prstGeom>
          <a:solidFill>
            <a:schemeClr val="lt1">
              <a:alpha val="6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en-US" sz="1200" b="1" dirty="0" smtClean="0">
                <a:solidFill>
                  <a:srgbClr val="004A84"/>
                </a:solidFill>
                <a:cs typeface="Arial" pitchFamily="34" charset="0"/>
              </a:rPr>
              <a:t>Attraction to the other world 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17</a:t>
            </a:r>
            <a:r>
              <a:rPr lang="ru-RU" sz="1200" dirty="0">
                <a:solidFill>
                  <a:srgbClr val="004A84"/>
                </a:solidFill>
                <a:cs typeface="Arial" pitchFamily="34" charset="0"/>
              </a:rPr>
              <a:t>	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India 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>
                <a:solidFill>
                  <a:srgbClr val="004A84"/>
                </a:solidFill>
                <a:cs typeface="Arial" pitchFamily="34" charset="0"/>
              </a:rPr>
              <a:t>18	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China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>
                <a:solidFill>
                  <a:srgbClr val="004A84"/>
                </a:solidFill>
                <a:cs typeface="Arial" pitchFamily="34" charset="0"/>
              </a:rPr>
              <a:t>19	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USA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>
                <a:solidFill>
                  <a:srgbClr val="004A84"/>
                </a:solidFill>
                <a:cs typeface="Arial" pitchFamily="34" charset="0"/>
              </a:rPr>
              <a:t>20	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Turkey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>
                <a:solidFill>
                  <a:srgbClr val="004A84"/>
                </a:solidFill>
                <a:cs typeface="Arial" pitchFamily="34" charset="0"/>
              </a:rPr>
              <a:t>21	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Japan 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 marL="342900" indent="-342900">
              <a:spcBef>
                <a:spcPct val="5000"/>
              </a:spcBef>
              <a:buAutoNum type="arabicPlain" startAt="22"/>
              <a:tabLst>
                <a:tab pos="365125" algn="l"/>
              </a:tabLst>
              <a:defRPr/>
            </a:pP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Countries </a:t>
            </a:r>
            <a:r>
              <a:rPr lang="en-US" sz="1200" dirty="0">
                <a:solidFill>
                  <a:srgbClr val="004A84"/>
                </a:solidFill>
                <a:cs typeface="Arial" pitchFamily="34" charset="0"/>
              </a:rPr>
              <a:t>of the Arab-Islamic world (Middle East and North Africa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)</a:t>
            </a:r>
          </a:p>
          <a:p>
            <a:pPr marL="342900" indent="-342900">
              <a:spcBef>
                <a:spcPct val="5000"/>
              </a:spcBef>
              <a:buAutoNum type="arabicPlain" startAt="22"/>
              <a:tabLst>
                <a:tab pos="365125" algn="l"/>
              </a:tabLst>
              <a:defRPr/>
            </a:pP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Other countries</a:t>
            </a:r>
            <a:endParaRPr lang="ru-RU" sz="1200" dirty="0">
              <a:solidFill>
                <a:srgbClr val="004A84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82986" y="1110131"/>
            <a:ext cx="2521103" cy="1068526"/>
          </a:xfrm>
          <a:prstGeom prst="roundRect">
            <a:avLst/>
          </a:prstGeom>
          <a:solidFill>
            <a:schemeClr val="lt1">
              <a:alpha val="74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</a:pPr>
            <a:r>
              <a:rPr lang="en-US" sz="1200" b="1" dirty="0" smtClean="0">
                <a:solidFill>
                  <a:srgbClr val="004A84"/>
                </a:solidFill>
              </a:rPr>
              <a:t>Attraction to the EU</a:t>
            </a:r>
            <a:endParaRPr lang="ru-RU" sz="1200" dirty="0" smtClean="0">
              <a:solidFill>
                <a:srgbClr val="004A84"/>
              </a:solidFill>
            </a:endParaRPr>
          </a:p>
          <a:p>
            <a:pPr>
              <a:spcBef>
                <a:spcPct val="5000"/>
              </a:spcBef>
            </a:pPr>
            <a:r>
              <a:rPr lang="ru-RU" sz="1200" dirty="0" smtClean="0">
                <a:solidFill>
                  <a:srgbClr val="004A84"/>
                </a:solidFill>
              </a:rPr>
              <a:t>13   </a:t>
            </a:r>
            <a:r>
              <a:rPr lang="en-US" sz="1200" dirty="0" smtClean="0">
                <a:solidFill>
                  <a:srgbClr val="004A84"/>
                </a:solidFill>
              </a:rPr>
              <a:t>Great Britain </a:t>
            </a:r>
            <a:endParaRPr lang="ru-RU" sz="1200" dirty="0">
              <a:solidFill>
                <a:srgbClr val="004A84"/>
              </a:solidFill>
            </a:endParaRPr>
          </a:p>
          <a:p>
            <a:pPr>
              <a:spcBef>
                <a:spcPct val="5000"/>
              </a:spcBef>
            </a:pPr>
            <a:r>
              <a:rPr lang="ru-RU" sz="1200" dirty="0" smtClean="0">
                <a:solidFill>
                  <a:srgbClr val="004A84"/>
                </a:solidFill>
              </a:rPr>
              <a:t>14   </a:t>
            </a:r>
            <a:r>
              <a:rPr lang="en-US" sz="1200" dirty="0" smtClean="0">
                <a:solidFill>
                  <a:srgbClr val="004A84"/>
                </a:solidFill>
              </a:rPr>
              <a:t>Germany</a:t>
            </a:r>
            <a:endParaRPr lang="ru-RU" sz="1200" dirty="0">
              <a:solidFill>
                <a:srgbClr val="004A84"/>
              </a:solidFill>
            </a:endParaRPr>
          </a:p>
          <a:p>
            <a:pPr>
              <a:spcBef>
                <a:spcPct val="5000"/>
              </a:spcBef>
            </a:pPr>
            <a:r>
              <a:rPr lang="ru-RU" sz="1200" dirty="0" smtClean="0">
                <a:solidFill>
                  <a:srgbClr val="004A84"/>
                </a:solidFill>
              </a:rPr>
              <a:t>15   </a:t>
            </a:r>
            <a:r>
              <a:rPr lang="en-US" sz="1200" dirty="0" smtClean="0">
                <a:solidFill>
                  <a:srgbClr val="004A84"/>
                </a:solidFill>
              </a:rPr>
              <a:t>France</a:t>
            </a:r>
            <a:endParaRPr lang="ru-RU" sz="1200" dirty="0">
              <a:solidFill>
                <a:srgbClr val="004A84"/>
              </a:solidFill>
            </a:endParaRPr>
          </a:p>
          <a:p>
            <a:pPr>
              <a:spcBef>
                <a:spcPct val="5000"/>
              </a:spcBef>
            </a:pPr>
            <a:r>
              <a:rPr lang="ru-RU" sz="1200" dirty="0" smtClean="0">
                <a:solidFill>
                  <a:srgbClr val="004A84"/>
                </a:solidFill>
              </a:rPr>
              <a:t>16   </a:t>
            </a:r>
            <a:r>
              <a:rPr lang="en-US" sz="1200" dirty="0" smtClean="0">
                <a:solidFill>
                  <a:srgbClr val="004A84"/>
                </a:solidFill>
              </a:rPr>
              <a:t>Other EU countries </a:t>
            </a:r>
            <a:endParaRPr lang="ru-RU" sz="12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94545" y="1110131"/>
            <a:ext cx="3864711" cy="1402481"/>
          </a:xfrm>
          <a:prstGeom prst="roundRect">
            <a:avLst/>
          </a:prstGeom>
          <a:solidFill>
            <a:schemeClr val="lt1">
              <a:alpha val="67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3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5000"/>
              </a:spcBef>
              <a:tabLst>
                <a:tab pos="365125" algn="l"/>
              </a:tabLst>
              <a:defRPr/>
            </a:pPr>
            <a:endParaRPr lang="ru-RU" sz="1200" dirty="0" smtClean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en-US" sz="1200" b="1" dirty="0" smtClean="0">
                <a:solidFill>
                  <a:srgbClr val="004A84"/>
                </a:solidFill>
                <a:cs typeface="Arial" pitchFamily="34" charset="0"/>
              </a:rPr>
              <a:t>Attraction to the Post-Soviet space </a:t>
            </a: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endParaRPr lang="ru-RU" sz="1200" b="1" dirty="0" smtClean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endParaRPr lang="ru-RU" sz="1200" dirty="0" smtClean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endParaRPr lang="ru-RU" sz="1200" dirty="0" smtClean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1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 Azerbaijan </a:t>
            </a:r>
            <a:endParaRPr lang="ru-RU" sz="1200" dirty="0" smtClean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2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 Armenia </a:t>
            </a:r>
            <a:endParaRPr lang="ru-RU" sz="1200" dirty="0" smtClean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3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 Belarus </a:t>
            </a:r>
            <a:endParaRPr lang="ru-RU" sz="1200" dirty="0" smtClean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4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 Georgia </a:t>
            </a: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	</a:t>
            </a:r>
            <a:endParaRPr lang="en-US" sz="1200" dirty="0" smtClean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5</a:t>
            </a:r>
            <a:r>
              <a:rPr lang="en-US" sz="1200" dirty="0">
                <a:solidFill>
                  <a:srgbClr val="004A84"/>
                </a:solidFill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Kazakhstan</a:t>
            </a: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6</a:t>
            </a:r>
            <a:r>
              <a:rPr lang="en-US" sz="1200" dirty="0">
                <a:solidFill>
                  <a:srgbClr val="004A84"/>
                </a:solidFill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Kyrgyzstan </a:t>
            </a: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7</a:t>
            </a:r>
            <a:r>
              <a:rPr lang="en-US" sz="1200" dirty="0">
                <a:solidFill>
                  <a:srgbClr val="004A84"/>
                </a:solidFill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Moldova 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8</a:t>
            </a:r>
            <a:r>
              <a:rPr lang="en-US" sz="1200" dirty="0">
                <a:solidFill>
                  <a:srgbClr val="004A84"/>
                </a:solidFill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Russia 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9</a:t>
            </a:r>
            <a:r>
              <a:rPr lang="en-US" sz="1200" dirty="0">
                <a:solidFill>
                  <a:srgbClr val="004A84"/>
                </a:solidFill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Tajikistan 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10</a:t>
            </a:r>
            <a:r>
              <a:rPr lang="en-US" sz="1200" dirty="0">
                <a:solidFill>
                  <a:srgbClr val="004A84"/>
                </a:solidFill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Turkmenistan 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11</a:t>
            </a:r>
            <a:r>
              <a:rPr lang="en-US" sz="1200" dirty="0">
                <a:solidFill>
                  <a:srgbClr val="004A84"/>
                </a:solidFill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Uzbekistan 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  <a:p>
            <a:pPr>
              <a:spcBef>
                <a:spcPct val="5000"/>
              </a:spcBef>
              <a:tabLst>
                <a:tab pos="365125" algn="l"/>
              </a:tabLst>
              <a:defRPr/>
            </a:pPr>
            <a:r>
              <a:rPr lang="ru-RU" sz="1200" dirty="0" smtClean="0">
                <a:solidFill>
                  <a:srgbClr val="004A84"/>
                </a:solidFill>
                <a:cs typeface="Arial" pitchFamily="34" charset="0"/>
              </a:rPr>
              <a:t>12</a:t>
            </a:r>
            <a:r>
              <a:rPr lang="en-US" sz="1200" dirty="0">
                <a:solidFill>
                  <a:srgbClr val="004A84"/>
                </a:solidFill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4A84"/>
                </a:solidFill>
                <a:cs typeface="Arial" pitchFamily="34" charset="0"/>
              </a:rPr>
              <a:t>Ukraine </a:t>
            </a:r>
            <a:endParaRPr lang="ru-RU" sz="1200" dirty="0">
              <a:solidFill>
                <a:srgbClr val="004A84"/>
              </a:solidFill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94545" y="4484534"/>
            <a:ext cx="3936272" cy="436201"/>
          </a:xfrm>
          <a:prstGeom prst="roundRect">
            <a:avLst>
              <a:gd name="adj" fmla="val 32853"/>
            </a:avLst>
          </a:prstGeom>
          <a:solidFill>
            <a:schemeClr val="lt1">
              <a:alpha val="74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numCol="2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</a:pPr>
            <a:r>
              <a:rPr lang="en-US" sz="1200" b="1" dirty="0">
                <a:solidFill>
                  <a:srgbClr val="004A84"/>
                </a:solidFill>
              </a:rPr>
              <a:t>“</a:t>
            </a:r>
            <a:r>
              <a:rPr lang="en-US" sz="1200" b="1" dirty="0" smtClean="0">
                <a:solidFill>
                  <a:srgbClr val="004A84"/>
                </a:solidFill>
              </a:rPr>
              <a:t>Autonomy”</a:t>
            </a:r>
          </a:p>
          <a:p>
            <a:pPr>
              <a:spcBef>
                <a:spcPct val="5000"/>
              </a:spcBef>
              <a:tabLst>
                <a:tab pos="365125" algn="l"/>
              </a:tabLst>
            </a:pPr>
            <a:r>
              <a:rPr lang="ru-RU" sz="1200" dirty="0" smtClean="0"/>
              <a:t>24</a:t>
            </a:r>
            <a:r>
              <a:rPr lang="en-US" sz="1200" dirty="0" smtClean="0"/>
              <a:t> There is no such countries </a:t>
            </a:r>
            <a:endParaRPr lang="ru-RU" sz="1200" dirty="0" smtClean="0"/>
          </a:p>
          <a:p>
            <a:pPr>
              <a:spcBef>
                <a:spcPct val="5000"/>
              </a:spcBef>
              <a:tabLst>
                <a:tab pos="365125" algn="l"/>
              </a:tabLst>
            </a:pPr>
            <a:endParaRPr lang="en-US" sz="1200" dirty="0" smtClean="0"/>
          </a:p>
          <a:p>
            <a:pPr>
              <a:spcBef>
                <a:spcPct val="5000"/>
              </a:spcBef>
              <a:tabLst>
                <a:tab pos="365125" algn="l"/>
              </a:tabLst>
            </a:pPr>
            <a:r>
              <a:rPr lang="ru-RU" sz="1200" dirty="0" smtClean="0"/>
              <a:t>25</a:t>
            </a:r>
            <a:r>
              <a:rPr lang="en-US" sz="1200" dirty="0" smtClean="0"/>
              <a:t> Difficult to answer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114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1245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 smtClean="0">
              <a:solidFill>
                <a:srgbClr val="3A4A6A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428760"/>
              </p:ext>
            </p:extLst>
          </p:nvPr>
        </p:nvGraphicFramePr>
        <p:xfrm>
          <a:off x="607896" y="1074420"/>
          <a:ext cx="8340768" cy="356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929"/>
                <a:gridCol w="3848824"/>
                <a:gridCol w="1279810"/>
                <a:gridCol w="786205"/>
              </a:tblGrid>
              <a:tr h="4136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Issue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Questions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Mode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 of countries</a:t>
                      </a:r>
                      <a:endParaRPr lang="ru-RU" sz="1100" dirty="0"/>
                    </a:p>
                  </a:txBody>
                  <a:tcPr anchor="ctr"/>
                </a:tc>
              </a:tr>
              <a:tr h="79678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Association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Currently</a:t>
                      </a:r>
                      <a:r>
                        <a:rPr lang="en-US" sz="1100" baseline="0" dirty="0" smtClean="0"/>
                        <a:t>, some countries aim </a:t>
                      </a:r>
                      <a:r>
                        <a:rPr lang="en-US" sz="1100" b="1" baseline="0" dirty="0" smtClean="0"/>
                        <a:t>to unite with others</a:t>
                      </a:r>
                      <a:r>
                        <a:rPr lang="en-US" sz="1100" baseline="0" dirty="0" smtClean="0"/>
                        <a:t>, while other countries, otherwise, aim </a:t>
                      </a:r>
                      <a:r>
                        <a:rPr lang="en-US" sz="1100" b="1" baseline="0" dirty="0" smtClean="0"/>
                        <a:t>to be independ</a:t>
                      </a:r>
                      <a:r>
                        <a:rPr lang="en-US" sz="1100" baseline="0" dirty="0" smtClean="0"/>
                        <a:t>ent. If it would be of your choice, with which of the countries specified on the card, will it be </a:t>
                      </a:r>
                      <a:r>
                        <a:rPr lang="en-US" sz="1100" b="1" baseline="0" dirty="0" smtClean="0"/>
                        <a:t>right to unite for our country</a:t>
                      </a:r>
                      <a:r>
                        <a:rPr lang="en-US" sz="1100" b="0" baseline="0" dirty="0" smtClean="0"/>
                        <a:t>?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smtClean="0"/>
                        <a:t>General</a:t>
                      </a:r>
                      <a:r>
                        <a:rPr lang="en-US" sz="1100" baseline="0" smtClean="0"/>
                        <a:t> perception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14</a:t>
                      </a:r>
                      <a:endParaRPr lang="ru-RU" sz="1100" b="1" dirty="0"/>
                    </a:p>
                  </a:txBody>
                  <a:tcPr/>
                </a:tc>
              </a:tr>
              <a:tr h="738696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Friendship and non-friendship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Which countries</a:t>
                      </a:r>
                      <a:r>
                        <a:rPr lang="en-US" sz="1100" baseline="0" dirty="0" smtClean="0"/>
                        <a:t> among listed below are </a:t>
                      </a:r>
                      <a:r>
                        <a:rPr lang="en-US" sz="1100" b="1" baseline="0" dirty="0" smtClean="0"/>
                        <a:t>friends to our country </a:t>
                      </a:r>
                      <a:r>
                        <a:rPr lang="en-US" sz="1100" baseline="0" dirty="0" smtClean="0"/>
                        <a:t>(can be reliable in hard times)?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Which countries</a:t>
                      </a:r>
                      <a:r>
                        <a:rPr lang="en-US" sz="1100" baseline="0" dirty="0" smtClean="0"/>
                        <a:t> among listed below are </a:t>
                      </a:r>
                      <a:r>
                        <a:rPr lang="en-US" sz="1100" b="1" baseline="0" dirty="0" smtClean="0"/>
                        <a:t>NOT friends to  our country</a:t>
                      </a:r>
                      <a:r>
                        <a:rPr lang="en-US" sz="1100" baseline="0" dirty="0" smtClean="0"/>
                        <a:t> (having conflict and </a:t>
                      </a:r>
                      <a:r>
                        <a:rPr lang="en-US" sz="1100" baseline="0" dirty="0" smtClean="0"/>
                        <a:t>carrying </a:t>
                      </a:r>
                      <a:r>
                        <a:rPr lang="en-US" sz="1100" baseline="0" dirty="0" smtClean="0"/>
                        <a:t>a threat to our country)?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General</a:t>
                      </a:r>
                      <a:r>
                        <a:rPr lang="en-US" sz="1100" baseline="0" dirty="0" smtClean="0"/>
                        <a:t> perception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23</a:t>
                      </a:r>
                      <a:endParaRPr lang="ru-RU" sz="1100" b="1" dirty="0"/>
                    </a:p>
                  </a:txBody>
                  <a:tcPr/>
                </a:tc>
              </a:tr>
              <a:tr h="57618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Communication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which of the following countries do you have relatives, close friends, colleagues with whom you </a:t>
                      </a:r>
                      <a:r>
                        <a:rPr lang="en-US" sz="1100" b="1" dirty="0" smtClean="0"/>
                        <a:t>maintain a permanent connection </a:t>
                      </a:r>
                      <a:r>
                        <a:rPr lang="en-US" sz="1100" dirty="0" smtClean="0"/>
                        <a:t>(in person, by mail, phone, etc.)?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Real</a:t>
                      </a:r>
                      <a:r>
                        <a:rPr lang="en-US" sz="1100" baseline="0" dirty="0" smtClean="0"/>
                        <a:t> practice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23</a:t>
                      </a:r>
                      <a:endParaRPr lang="ru-RU" sz="1100" b="1" dirty="0"/>
                    </a:p>
                  </a:txBody>
                  <a:tcPr/>
                </a:tc>
              </a:tr>
              <a:tr h="56281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Migration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To which of the following countries would you like </a:t>
                      </a:r>
                      <a:r>
                        <a:rPr lang="en-US" sz="1100" b="1" dirty="0" smtClean="0"/>
                        <a:t>to move to a permanent place of residence </a:t>
                      </a:r>
                      <a:r>
                        <a:rPr lang="en-US" sz="1100" dirty="0" smtClean="0"/>
                        <a:t>if you had such an opportunity?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Strong</a:t>
                      </a:r>
                      <a:r>
                        <a:rPr lang="en-US" sz="1100" baseline="0" dirty="0" smtClean="0"/>
                        <a:t> social setting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23</a:t>
                      </a:r>
                      <a:endParaRPr lang="ru-RU" sz="1100" b="1" dirty="0"/>
                    </a:p>
                  </a:txBody>
                  <a:tcPr/>
                </a:tc>
              </a:tr>
              <a:tr h="41367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General attraction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17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b="1" dirty="0" smtClean="0"/>
                        <a:t>questions</a:t>
                      </a:r>
                      <a:r>
                        <a:rPr lang="en-US" sz="1100" dirty="0" smtClean="0"/>
                        <a:t> from the survey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General</a:t>
                      </a:r>
                      <a:r>
                        <a:rPr lang="en-US" sz="1100" baseline="0" dirty="0" smtClean="0"/>
                        <a:t> perception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ru-RU" sz="11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607895" y="140374"/>
            <a:ext cx="8340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Data</a:t>
            </a:r>
          </a:p>
          <a:p>
            <a:pPr algn="l">
              <a:spcBef>
                <a:spcPts val="0"/>
              </a:spcBef>
            </a:pPr>
            <a:r>
              <a:rPr lang="en-US" sz="1800" b="0" dirty="0" smtClean="0">
                <a:solidFill>
                  <a:schemeClr val="bg1"/>
                </a:solidFill>
              </a:rPr>
              <a:t>Networks construction </a:t>
            </a:r>
            <a:endParaRPr lang="en-US" sz="18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27D6E49A-FA7F-4E64-9A89-9958C9BB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3" b="-140"/>
          <a:stretch/>
        </p:blipFill>
        <p:spPr>
          <a:xfrm>
            <a:off x="-4391" y="0"/>
            <a:ext cx="9144000" cy="9750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6204" y="1124561"/>
            <a:ext cx="8229600" cy="37712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 smtClean="0">
              <a:solidFill>
                <a:srgbClr val="3A4A6A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003865"/>
              </p:ext>
            </p:extLst>
          </p:nvPr>
        </p:nvGraphicFramePr>
        <p:xfrm>
          <a:off x="4132130" y="2024742"/>
          <a:ext cx="4518892" cy="2825306"/>
        </p:xfrm>
        <a:graphic>
          <a:graphicData uri="http://schemas.openxmlformats.org/drawingml/2006/table">
            <a:tbl>
              <a:tblPr/>
              <a:tblGrid>
                <a:gridCol w="802420"/>
                <a:gridCol w="239823"/>
                <a:gridCol w="316059"/>
                <a:gridCol w="316059"/>
                <a:gridCol w="316059"/>
                <a:gridCol w="316059"/>
                <a:gridCol w="316059"/>
                <a:gridCol w="316059"/>
                <a:gridCol w="316059"/>
                <a:gridCol w="316059"/>
                <a:gridCol w="316059"/>
                <a:gridCol w="316059"/>
                <a:gridCol w="316059"/>
              </a:tblGrid>
              <a:tr h="6758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effectLst/>
                          <a:latin typeface="+mn-lt"/>
                        </a:rPr>
                        <a:t>Year</a:t>
                      </a:r>
                      <a:r>
                        <a:rPr lang="en-US" sz="800" b="1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endParaRPr lang="ru-RU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Azerbaijan </a:t>
                      </a:r>
                      <a:endParaRPr lang="ru-RU" sz="700" dirty="0" smtClean="0">
                        <a:solidFill>
                          <a:srgbClr val="004A84"/>
                        </a:solidFill>
                        <a:cs typeface="Arial" pitchFamily="34" charset="0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Armenia 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Belarus 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Georgia 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Kazakhstan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b="0" i="0" u="none" strike="noStrike" kern="1200" dirty="0" smtClean="0">
                          <a:solidFill>
                            <a:srgbClr val="004A84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700" b="0" i="0" u="none" strike="noStrike" kern="1200" dirty="0">
                        <a:solidFill>
                          <a:srgbClr val="004A84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b="0" i="0" u="none" strike="noStrike" kern="1200" dirty="0" smtClean="0">
                          <a:solidFill>
                            <a:srgbClr val="004A84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700" b="0" i="0" u="none" strike="noStrike" kern="1200" dirty="0">
                        <a:solidFill>
                          <a:srgbClr val="004A84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b="0" i="0" u="none" strike="noStrike" kern="1200" dirty="0" smtClean="0">
                          <a:solidFill>
                            <a:srgbClr val="004A84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700" b="0" i="0" u="none" strike="noStrike" kern="1200" dirty="0">
                        <a:solidFill>
                          <a:srgbClr val="004A84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b="0" i="0" u="none" strike="noStrike" kern="1200" dirty="0" smtClean="0">
                          <a:solidFill>
                            <a:srgbClr val="004A84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700" b="0" i="0" u="none" strike="noStrike" kern="1200" dirty="0">
                        <a:solidFill>
                          <a:srgbClr val="004A84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kern="120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Great Britain </a:t>
                      </a:r>
                      <a:endParaRPr lang="ru-RU" sz="700" kern="1200" dirty="0">
                        <a:solidFill>
                          <a:srgbClr val="004A84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kern="120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China</a:t>
                      </a:r>
                      <a:r>
                        <a:rPr lang="en-US" sz="700" kern="1200" baseline="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…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vert="vert27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911">
                <a:tc>
                  <a:txBody>
                    <a:bodyPr/>
                    <a:lstStyle/>
                    <a:p>
                      <a:pPr marL="72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Azerbaijan </a:t>
                      </a:r>
                      <a:endParaRPr lang="ru-RU" sz="700" dirty="0" smtClean="0">
                        <a:solidFill>
                          <a:srgbClr val="004A84"/>
                        </a:solidFill>
                        <a:cs typeface="Arial" pitchFamily="34" charset="0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659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Armenia 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59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Belarus 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59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Georgia 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effectLst/>
                          <a:latin typeface="+mn-lt"/>
                        </a:rPr>
                        <a:t>13%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59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en-US" sz="700" dirty="0" smtClean="0">
                          <a:solidFill>
                            <a:srgbClr val="004A84"/>
                          </a:solidFill>
                          <a:cs typeface="Arial" pitchFamily="34" charset="0"/>
                        </a:rPr>
                        <a:t>Kazakhstan</a:t>
                      </a:r>
                      <a:endParaRPr lang="ru-RU" sz="700" b="1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595"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kern="120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700" kern="1200" dirty="0">
                        <a:solidFill>
                          <a:srgbClr val="004A84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595"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kern="120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700" kern="1200" dirty="0">
                        <a:solidFill>
                          <a:srgbClr val="004A84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595"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kern="120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700" kern="1200" dirty="0">
                        <a:solidFill>
                          <a:srgbClr val="004A84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47%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49%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57%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371"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kern="120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…</a:t>
                      </a:r>
                      <a:endParaRPr lang="ru-RU" sz="700" kern="1200" dirty="0">
                        <a:solidFill>
                          <a:srgbClr val="004A84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804"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kern="120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Great Britain </a:t>
                      </a:r>
                      <a:endParaRPr lang="ru-RU" sz="700" kern="1200" dirty="0">
                        <a:solidFill>
                          <a:srgbClr val="004A84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595"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kern="120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China</a:t>
                      </a:r>
                      <a:r>
                        <a:rPr lang="en-US" sz="700" kern="1200" baseline="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700" kern="1200" dirty="0">
                        <a:solidFill>
                          <a:srgbClr val="004A84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595">
                <a:tc>
                  <a:txBody>
                    <a:bodyPr/>
                    <a:lstStyle/>
                    <a:p>
                      <a:pPr marL="72000" algn="l" defTabSz="457200" rtl="0" eaLnBrk="1" fontAlgn="ctr" latinLnBrk="0" hangingPunct="1"/>
                      <a:r>
                        <a:rPr lang="en-US" sz="700" kern="1200" dirty="0" smtClean="0">
                          <a:solidFill>
                            <a:srgbClr val="004A84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….</a:t>
                      </a:r>
                      <a:endParaRPr lang="ru-RU" sz="700" kern="1200" dirty="0">
                        <a:solidFill>
                          <a:srgbClr val="004A84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7374" marR="7374" marT="7374" marB="0" anchor="ctr">
                    <a:lnL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18%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 smtClean="0">
                          <a:effectLst/>
                          <a:latin typeface="+mn-lt"/>
                        </a:rPr>
                        <a:t>0%</a:t>
                      </a:r>
                      <a:endParaRPr lang="ru-RU" sz="700" b="0" i="0" u="none" strike="noStrike" dirty="0">
                        <a:effectLst/>
                        <a:latin typeface="+mn-lt"/>
                      </a:endParaRPr>
                    </a:p>
                  </a:txBody>
                  <a:tcPr marL="7374" marR="7374" marT="7374" marB="0" anchor="ctr">
                    <a:lnL>
                      <a:noFill/>
                    </a:lnL>
                    <a:lnR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3F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56743" y="2079350"/>
            <a:ext cx="3052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3A4A6A"/>
                </a:solidFill>
                <a:latin typeface="+mj-lt"/>
              </a:rPr>
              <a:t>Networks: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3A4A6A"/>
                </a:solidFill>
                <a:latin typeface="+mj-lt"/>
              </a:rPr>
              <a:t>Link weight </a:t>
            </a:r>
            <a:r>
              <a:rPr lang="en-US" sz="1200" dirty="0" smtClean="0">
                <a:solidFill>
                  <a:srgbClr val="3A4A6A"/>
                </a:solidFill>
              </a:rPr>
              <a:t>– </a:t>
            </a:r>
            <a:r>
              <a:rPr lang="en-US" sz="1200" dirty="0" smtClean="0">
                <a:solidFill>
                  <a:srgbClr val="3A4A6A"/>
                </a:solidFill>
                <a:latin typeface="+mj-lt"/>
              </a:rPr>
              <a:t>values </a:t>
            </a:r>
            <a:r>
              <a:rPr lang="en-US" sz="1200" dirty="0" smtClean="0">
                <a:solidFill>
                  <a:srgbClr val="3A4A6A"/>
                </a:solidFill>
                <a:latin typeface="+mj-lt"/>
              </a:rPr>
              <a:t>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3A4A6A"/>
                </a:solidFill>
                <a:latin typeface="+mj-lt"/>
              </a:rPr>
              <a:t>Node weighted indegree </a:t>
            </a:r>
            <a:r>
              <a:rPr lang="en-US" sz="1200" dirty="0">
                <a:solidFill>
                  <a:srgbClr val="3A4A6A"/>
                </a:solidFill>
              </a:rPr>
              <a:t>–</a:t>
            </a:r>
            <a:r>
              <a:rPr lang="en-US" sz="1200" dirty="0" smtClean="0">
                <a:solidFill>
                  <a:srgbClr val="3A4A6A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3A4A6A"/>
                </a:solidFill>
                <a:latin typeface="+mj-lt"/>
              </a:rPr>
              <a:t>N of incoming </a:t>
            </a:r>
            <a:r>
              <a:rPr lang="en-US" sz="1200" dirty="0" smtClean="0">
                <a:solidFill>
                  <a:srgbClr val="3A4A6A"/>
                </a:solidFill>
                <a:latin typeface="+mj-lt"/>
              </a:rPr>
              <a:t>ties, taking into account their weights</a:t>
            </a:r>
            <a:endParaRPr lang="en-US" sz="1200" dirty="0" smtClean="0">
              <a:solidFill>
                <a:srgbClr val="3A4A6A"/>
              </a:solidFill>
              <a:latin typeface="+mj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47454"/>
              </p:ext>
            </p:extLst>
          </p:nvPr>
        </p:nvGraphicFramePr>
        <p:xfrm>
          <a:off x="1895971" y="1108236"/>
          <a:ext cx="5649816" cy="75648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00168"/>
                <a:gridCol w="604299"/>
                <a:gridCol w="628153"/>
                <a:gridCol w="771277"/>
                <a:gridCol w="636104"/>
                <a:gridCol w="516835"/>
                <a:gridCol w="492980"/>
              </a:tblGrid>
              <a:tr h="212399"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Year</a:t>
                      </a:r>
                      <a:endParaRPr lang="ru-RU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2012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2013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2015</a:t>
                      </a:r>
                      <a:endParaRPr lang="ru-RU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2016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2017</a:t>
                      </a:r>
                      <a:endParaRPr lang="ru-RU" sz="1050" dirty="0"/>
                    </a:p>
                  </a:txBody>
                  <a:tcPr/>
                </a:tc>
              </a:tr>
              <a:tr h="227062"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N of </a:t>
                      </a:r>
                      <a:r>
                        <a:rPr lang="en-US" sz="1050" b="1" dirty="0" smtClean="0"/>
                        <a:t>countries in the survey</a:t>
                      </a:r>
                      <a:endParaRPr lang="ru-RU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12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9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7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7</a:t>
                      </a:r>
                      <a:endParaRPr lang="ru-RU" sz="1050" dirty="0"/>
                    </a:p>
                  </a:txBody>
                  <a:tcPr/>
                </a:tc>
              </a:tr>
              <a:tr h="253566"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Period</a:t>
                      </a:r>
                      <a:endParaRPr lang="ru-RU" sz="105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2012-2013</a:t>
                      </a:r>
                      <a:endParaRPr lang="ru-RU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2014-2015</a:t>
                      </a:r>
                      <a:endParaRPr lang="ru-RU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2016-2017</a:t>
                      </a:r>
                      <a:endParaRPr lang="ru-RU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28BDFAD-3221-4624-8DA8-EA017CFD0989}"/>
              </a:ext>
            </a:extLst>
          </p:cNvPr>
          <p:cNvSpPr txBox="1"/>
          <p:nvPr/>
        </p:nvSpPr>
        <p:spPr>
          <a:xfrm>
            <a:off x="607895" y="140374"/>
            <a:ext cx="8340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Bef>
                <a:spcPts val="1600"/>
              </a:spcBef>
              <a:defRPr sz="1200" b="1">
                <a:solidFill>
                  <a:srgbClr val="3A4A6A"/>
                </a:solidFill>
                <a:ea typeface="Blogger Sans Light" panose="0200050603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 smtClean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Data</a:t>
            </a:r>
          </a:p>
          <a:p>
            <a:pPr algn="l">
              <a:spcBef>
                <a:spcPts val="0"/>
              </a:spcBef>
            </a:pPr>
            <a:r>
              <a:rPr lang="en-US" sz="1800" b="0" dirty="0" smtClean="0">
                <a:solidFill>
                  <a:schemeClr val="bg1"/>
                </a:solidFill>
              </a:rPr>
              <a:t>Networks construction </a:t>
            </a:r>
            <a:endParaRPr lang="en-US" sz="1800" b="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38098</TotalTime>
  <Words>3477</Words>
  <Application>Microsoft Office PowerPoint</Application>
  <PresentationFormat>Экран (16:9)</PresentationFormat>
  <Paragraphs>1585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Office Theme</vt:lpstr>
      <vt:lpstr>Countries of the Commonwealth of Independent States: Striving Together or Falling Apart?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ECPR2018</dc:title>
  <dc:creator>maltseva</dc:creator>
  <cp:lastModifiedBy>User</cp:lastModifiedBy>
  <cp:revision>830</cp:revision>
  <cp:lastPrinted>2014-07-06T18:47:00Z</cp:lastPrinted>
  <dcterms:created xsi:type="dcterms:W3CDTF">2010-09-30T07:07:58Z</dcterms:created>
  <dcterms:modified xsi:type="dcterms:W3CDTF">2019-08-22T16:32:50Z</dcterms:modified>
</cp:coreProperties>
</file>