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media/image22.jpg" ContentType="image/jpg"/>
  <Override PartName="/ppt/media/image23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00" r:id="rId2"/>
    <p:sldId id="292" r:id="rId3"/>
    <p:sldId id="313" r:id="rId4"/>
    <p:sldId id="335" r:id="rId5"/>
    <p:sldId id="333" r:id="rId6"/>
    <p:sldId id="336" r:id="rId7"/>
    <p:sldId id="329" r:id="rId8"/>
    <p:sldId id="337" r:id="rId9"/>
    <p:sldId id="334" r:id="rId10"/>
    <p:sldId id="302" r:id="rId11"/>
    <p:sldId id="338" r:id="rId12"/>
    <p:sldId id="33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тренко Анна" initials="ПА" lastIdx="12" clrIdx="0"/>
  <p:cmAuthor id="2" name="Осянина Диана" initials="ОД" lastIdx="13" clrIdx="1">
    <p:extLst>
      <p:ext uri="{19B8F6BF-5375-455C-9EA6-DF929625EA0E}">
        <p15:presenceInfo xmlns:p15="http://schemas.microsoft.com/office/powerpoint/2012/main" userId="S-1-5-21-2168866308-1953830675-3193950254-8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D"/>
    <a:srgbClr val="00A289"/>
    <a:srgbClr val="E1CC00"/>
    <a:srgbClr val="00ACA8"/>
    <a:srgbClr val="FFC000"/>
    <a:srgbClr val="BFBFBF"/>
    <a:srgbClr val="DDDDDD"/>
    <a:srgbClr val="004499"/>
    <a:srgbClr val="E8FCF6"/>
    <a:srgbClr val="D7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94690"/>
  </p:normalViewPr>
  <p:slideViewPr>
    <p:cSldViewPr snapToGrid="0">
      <p:cViewPr varScale="1">
        <p:scale>
          <a:sx n="106" d="100"/>
          <a:sy n="106" d="100"/>
        </p:scale>
        <p:origin x="928" y="176"/>
      </p:cViewPr>
      <p:guideLst>
        <p:guide orient="horz" pos="595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Таких людей сегодня больше, чем несколько лет назад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</c:v>
                </c:pt>
                <c:pt idx="1">
                  <c:v>18</c:v>
                </c:pt>
                <c:pt idx="2">
                  <c:v>24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32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4-43DC-8EA8-B4A49DF15A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Таких людей сегодня ни больше, ни меньше, чем несколько лет назад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FF696D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37</c:v>
                </c:pt>
                <c:pt idx="1">
                  <c:v>42</c:v>
                </c:pt>
                <c:pt idx="2">
                  <c:v>32</c:v>
                </c:pt>
                <c:pt idx="3">
                  <c:v>33</c:v>
                </c:pt>
                <c:pt idx="4">
                  <c:v>30</c:v>
                </c:pt>
                <c:pt idx="5">
                  <c:v>27</c:v>
                </c:pt>
                <c:pt idx="6">
                  <c:v>29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34-43DC-8EA8-B4A49DF15A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Таких людей сегодня меньше, чем несколько лет назад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21</c:v>
                </c:pt>
                <c:pt idx="1">
                  <c:v>24</c:v>
                </c:pt>
                <c:pt idx="2">
                  <c:v>23</c:v>
                </c:pt>
                <c:pt idx="3">
                  <c:v>21</c:v>
                </c:pt>
                <c:pt idx="4">
                  <c:v>31</c:v>
                </c:pt>
                <c:pt idx="5">
                  <c:v>27</c:v>
                </c:pt>
                <c:pt idx="6">
                  <c:v>17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34-43DC-8EA8-B4A49DF15AF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rgbClr val="BFBFB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13</c:v>
                </c:pt>
                <c:pt idx="1">
                  <c:v>16</c:v>
                </c:pt>
                <c:pt idx="2">
                  <c:v>21</c:v>
                </c:pt>
                <c:pt idx="3">
                  <c:v>23</c:v>
                </c:pt>
                <c:pt idx="4">
                  <c:v>16</c:v>
                </c:pt>
                <c:pt idx="5">
                  <c:v>23</c:v>
                </c:pt>
                <c:pt idx="6">
                  <c:v>22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6-4B57-9521-B6FA65B233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9158192"/>
        <c:axId val="299158584"/>
      </c:barChart>
      <c:catAx>
        <c:axId val="2991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299158584"/>
        <c:crosses val="autoZero"/>
        <c:auto val="1"/>
        <c:lblAlgn val="ctr"/>
        <c:lblOffset val="100"/>
        <c:noMultiLvlLbl val="0"/>
      </c:catAx>
      <c:valAx>
        <c:axId val="299158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15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Эмигрировать из страны, в которой ты вырос и получил образование, — это неправильно, нечестно и непатриотично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50</c:v>
                </c:pt>
                <c:pt idx="3">
                  <c:v>58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9-4622-97A5-31597C8B9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4392384"/>
        <c:axId val="334385328"/>
      </c:barChart>
      <c:catAx>
        <c:axId val="33439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334385328"/>
        <c:crosses val="autoZero"/>
        <c:auto val="1"/>
        <c:lblAlgn val="ctr"/>
        <c:lblOffset val="100"/>
        <c:noMultiLvlLbl val="0"/>
      </c:catAx>
      <c:valAx>
        <c:axId val="334385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3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имеет большого значения, в какой именно стране жить — главное, чтобы в ней тебе было комфортно и удобно, а если этого нет, то вполне допустимо поменять одну страну на другую</c:v>
                </c:pt>
              </c:strCache>
            </c:strRef>
          </c:tx>
          <c:spPr>
            <a:solidFill>
              <a:srgbClr val="FF69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18-24 года</c:v>
                </c:pt>
                <c:pt idx="1">
                  <c:v>25-34 года</c:v>
                </c:pt>
                <c:pt idx="2">
                  <c:v>35-44 года</c:v>
                </c:pt>
                <c:pt idx="3">
                  <c:v>45-59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</c:v>
                </c:pt>
                <c:pt idx="1">
                  <c:v>64</c:v>
                </c:pt>
                <c:pt idx="2">
                  <c:v>40</c:v>
                </c:pt>
                <c:pt idx="3">
                  <c:v>34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7-48BD-BDA3-496B10E20E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4388856"/>
        <c:axId val="334388072"/>
      </c:barChart>
      <c:catAx>
        <c:axId val="334388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334388072"/>
        <c:crosses val="autoZero"/>
        <c:auto val="1"/>
        <c:lblAlgn val="ctr"/>
        <c:lblOffset val="100"/>
        <c:noMultiLvlLbl val="0"/>
      </c:catAx>
      <c:valAx>
        <c:axId val="334388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38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4A-4E9C-AFEF-0C78AFB14A0B}"/>
              </c:ext>
            </c:extLst>
          </c:dPt>
          <c:dPt>
            <c:idx val="1"/>
            <c:bubble3D val="0"/>
            <c:spPr>
              <a:solidFill>
                <a:srgbClr val="FF69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93-42D0-8254-29DAC83BCFB8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93-42D0-8254-29DAC83BCF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Скорее да</c:v>
                </c:pt>
                <c:pt idx="1">
                  <c:v>Скорее 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72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3-42D0-8254-29DAC83BC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Скорее да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1991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</c:v>
                </c:pt>
                <c:pt idx="1">
                  <c:v>13</c:v>
                </c:pt>
                <c:pt idx="2">
                  <c:v>11</c:v>
                </c:pt>
                <c:pt idx="3">
                  <c:v>13</c:v>
                </c:pt>
                <c:pt idx="4">
                  <c:v>11</c:v>
                </c:pt>
                <c:pt idx="5">
                  <c:v>13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17</c:v>
                </c:pt>
                <c:pt idx="1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34-43DC-8EA8-B4A49DF15A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нет</c:v>
                </c:pt>
              </c:strCache>
            </c:strRef>
          </c:tx>
          <c:spPr>
            <a:ln w="28575" cap="rnd">
              <a:solidFill>
                <a:srgbClr val="FF696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96D"/>
              </a:solidFill>
              <a:ln w="9525">
                <a:solidFill>
                  <a:srgbClr val="FF696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1991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70</c:v>
                </c:pt>
                <c:pt idx="1">
                  <c:v>82</c:v>
                </c:pt>
                <c:pt idx="2">
                  <c:v>88</c:v>
                </c:pt>
                <c:pt idx="3">
                  <c:v>85</c:v>
                </c:pt>
                <c:pt idx="4">
                  <c:v>88</c:v>
                </c:pt>
                <c:pt idx="5">
                  <c:v>85</c:v>
                </c:pt>
                <c:pt idx="6">
                  <c:v>86</c:v>
                </c:pt>
                <c:pt idx="7">
                  <c:v>89</c:v>
                </c:pt>
                <c:pt idx="8">
                  <c:v>88</c:v>
                </c:pt>
                <c:pt idx="9">
                  <c:v>81</c:v>
                </c:pt>
                <c:pt idx="10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34-43DC-8EA8-B4A49DF15A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ln w="28575" cap="rnd">
              <a:solidFill>
                <a:srgbClr val="BFBFB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FBFBF"/>
              </a:solidFill>
              <a:ln w="9525">
                <a:solidFill>
                  <a:srgbClr val="BFBFB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821903004492076E-2"/>
                  <c:y val="3.8223240360135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34-43DC-8EA8-B4A49DF15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1991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14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34-43DC-8EA8-B4A49DF15A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9157016"/>
        <c:axId val="262467640"/>
      </c:lineChart>
      <c:catAx>
        <c:axId val="29915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262467640"/>
        <c:crosses val="autoZero"/>
        <c:auto val="1"/>
        <c:lblAlgn val="ctr"/>
        <c:lblOffset val="100"/>
        <c:noMultiLvlLbl val="0"/>
      </c:catAx>
      <c:valAx>
        <c:axId val="262467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157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60582034972395"/>
          <c:y val="0"/>
          <c:w val="0.68878835930055204"/>
          <c:h val="0.16157215227239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85454169407964E-2"/>
          <c:y val="0"/>
          <c:w val="0.65040982696497318"/>
          <c:h val="0.92663122406588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течение ближайшего года-двух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</c:v>
                </c:pt>
                <c:pt idx="1">
                  <c:v>5</c:v>
                </c:pt>
                <c:pt idx="2">
                  <c:v>13</c:v>
                </c:pt>
                <c:pt idx="3">
                  <c:v>12</c:v>
                </c:pt>
                <c:pt idx="4">
                  <c:v>7</c:v>
                </c:pt>
                <c:pt idx="5">
                  <c:v>17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4-43DC-8EA8-B4A49DF15A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течение трех-пяти ближайших лет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13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13</c:v>
                </c:pt>
                <c:pt idx="5">
                  <c:v>12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34-43DC-8EA8-B4A49DF15A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течение шести-девяти ближайших лет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11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7</c:v>
                </c:pt>
                <c:pt idx="6">
                  <c:v>11</c:v>
                </c:pt>
                <c:pt idx="7">
                  <c:v>8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34-43DC-8EA8-B4A49DF15AF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Через десятилетие или позже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12</c:v>
                </c:pt>
                <c:pt idx="6">
                  <c:v>6</c:v>
                </c:pt>
                <c:pt idx="7">
                  <c:v>4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6-4B57-9521-B6FA65B233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Нет, еще не думал об этом</c:v>
                </c:pt>
              </c:strCache>
            </c:strRef>
          </c:tx>
          <c:spPr>
            <a:solidFill>
              <a:srgbClr val="FF696D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39</c:v>
                </c:pt>
                <c:pt idx="1">
                  <c:v>50</c:v>
                </c:pt>
                <c:pt idx="2">
                  <c:v>43</c:v>
                </c:pt>
                <c:pt idx="3">
                  <c:v>49</c:v>
                </c:pt>
                <c:pt idx="4">
                  <c:v>51</c:v>
                </c:pt>
                <c:pt idx="5">
                  <c:v>43</c:v>
                </c:pt>
                <c:pt idx="6">
                  <c:v>44</c:v>
                </c:pt>
                <c:pt idx="7">
                  <c:v>48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E-4757-91E0-2F9E1BAE702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Думал об этом, но не знаю, когда это будет возможно в силу определенных причин</c:v>
                </c:pt>
              </c:strCache>
            </c:strRef>
          </c:tx>
          <c:spPr>
            <a:solidFill>
              <a:srgbClr val="00ACA8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18</c:v>
                </c:pt>
                <c:pt idx="1">
                  <c:v>13</c:v>
                </c:pt>
                <c:pt idx="2">
                  <c:v>12</c:v>
                </c:pt>
                <c:pt idx="3">
                  <c:v>13</c:v>
                </c:pt>
                <c:pt idx="4">
                  <c:v>18</c:v>
                </c:pt>
                <c:pt idx="5">
                  <c:v>9</c:v>
                </c:pt>
                <c:pt idx="6">
                  <c:v>13</c:v>
                </c:pt>
                <c:pt idx="7">
                  <c:v>12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E-4757-91E0-2F9E1BAE70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2460976"/>
        <c:axId val="262461760"/>
      </c:barChart>
      <c:catAx>
        <c:axId val="26246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262461760"/>
        <c:crosses val="autoZero"/>
        <c:auto val="1"/>
        <c:lblAlgn val="ctr"/>
        <c:lblOffset val="100"/>
        <c:tickMarkSkip val="1"/>
        <c:noMultiLvlLbl val="0"/>
      </c:catAx>
      <c:valAx>
        <c:axId val="26246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246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994338348598438"/>
          <c:w val="0.96562499999999996"/>
          <c:h val="0.780113233028031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EC1-294F-904A-25056B02C6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20</c:v>
                </c:pt>
                <c:pt idx="2">
                  <c:v>19</c:v>
                </c:pt>
                <c:pt idx="3">
                  <c:v>18</c:v>
                </c:pt>
                <c:pt idx="4">
                  <c:v>16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C1-294F-904A-25056B02C63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3012000"/>
        <c:axId val="383012784"/>
      </c:lineChart>
      <c:catAx>
        <c:axId val="38301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3012784"/>
        <c:crosses val="autoZero"/>
        <c:auto val="1"/>
        <c:lblAlgn val="ctr"/>
        <c:lblOffset val="100"/>
        <c:noMultiLvlLbl val="0"/>
      </c:catAx>
      <c:valAx>
        <c:axId val="38301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30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994338348598438"/>
          <c:w val="0.96562499999999996"/>
          <c:h val="0.780113233028031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</c:v>
                </c:pt>
                <c:pt idx="1">
                  <c:v>16</c:v>
                </c:pt>
                <c:pt idx="2">
                  <c:v>17</c:v>
                </c:pt>
                <c:pt idx="3">
                  <c:v>16</c:v>
                </c:pt>
                <c:pt idx="4">
                  <c:v>12</c:v>
                </c:pt>
                <c:pt idx="5">
                  <c:v>11</c:v>
                </c:pt>
                <c:pt idx="6">
                  <c:v>15</c:v>
                </c:pt>
                <c:pt idx="7">
                  <c:v>21</c:v>
                </c:pt>
                <c:pt idx="8">
                  <c:v>17</c:v>
                </c:pt>
                <c:pt idx="9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E0-B74A-A073-226C4A24E2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7396568"/>
        <c:axId val="337402840"/>
      </c:lineChart>
      <c:catAx>
        <c:axId val="337396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7402840"/>
        <c:crosses val="autoZero"/>
        <c:auto val="1"/>
        <c:lblAlgn val="ctr"/>
        <c:lblOffset val="100"/>
        <c:noMultiLvlLbl val="0"/>
      </c:catAx>
      <c:valAx>
        <c:axId val="337402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739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994338348598438"/>
          <c:w val="0.96562499999999996"/>
          <c:h val="0.780113233028031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E1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1CC00"/>
              </a:solidFill>
              <a:ln w="9525">
                <a:solidFill>
                  <a:srgbClr val="E1CC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</c:v>
                </c:pt>
                <c:pt idx="1">
                  <c:v>14</c:v>
                </c:pt>
                <c:pt idx="2">
                  <c:v>14</c:v>
                </c:pt>
                <c:pt idx="3">
                  <c:v>17</c:v>
                </c:pt>
                <c:pt idx="4">
                  <c:v>17</c:v>
                </c:pt>
                <c:pt idx="5">
                  <c:v>15</c:v>
                </c:pt>
                <c:pt idx="6">
                  <c:v>20</c:v>
                </c:pt>
                <c:pt idx="7">
                  <c:v>19</c:v>
                </c:pt>
                <c:pt idx="8">
                  <c:v>16</c:v>
                </c:pt>
                <c:pt idx="9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9-8A45-A55A-0B2E460441E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1378568"/>
        <c:axId val="381377000"/>
      </c:lineChart>
      <c:catAx>
        <c:axId val="381378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1377000"/>
        <c:crosses val="autoZero"/>
        <c:auto val="1"/>
        <c:lblAlgn val="ctr"/>
        <c:lblOffset val="100"/>
        <c:noMultiLvlLbl val="0"/>
      </c:catAx>
      <c:valAx>
        <c:axId val="381377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37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994338348598438"/>
          <c:w val="0.96562499999999996"/>
          <c:h val="0.780113233028031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ACA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ACA8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</c:v>
                </c:pt>
                <c:pt idx="1">
                  <c:v>21</c:v>
                </c:pt>
                <c:pt idx="2">
                  <c:v>26</c:v>
                </c:pt>
                <c:pt idx="3">
                  <c:v>23</c:v>
                </c:pt>
                <c:pt idx="4">
                  <c:v>14</c:v>
                </c:pt>
                <c:pt idx="5">
                  <c:v>14</c:v>
                </c:pt>
                <c:pt idx="6">
                  <c:v>20</c:v>
                </c:pt>
                <c:pt idx="7">
                  <c:v>26</c:v>
                </c:pt>
                <c:pt idx="8">
                  <c:v>26</c:v>
                </c:pt>
                <c:pt idx="9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E6-2E4D-B223-28800F1E506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7404800"/>
        <c:axId val="337405976"/>
      </c:lineChart>
      <c:catAx>
        <c:axId val="337404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7405976"/>
        <c:crosses val="autoZero"/>
        <c:auto val="1"/>
        <c:lblAlgn val="ctr"/>
        <c:lblOffset val="100"/>
        <c:noMultiLvlLbl val="0"/>
      </c:catAx>
      <c:valAx>
        <c:axId val="337405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740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10994338348598438"/>
          <c:w val="0.96562499999999996"/>
          <c:h val="0.780113233028031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F696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96D"/>
              </a:solidFill>
              <a:ln w="9525">
                <a:solidFill>
                  <a:srgbClr val="FF696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12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10</c:v>
                </c:pt>
                <c:pt idx="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92-5F45-9EAB-F1F2F80D5A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1389936"/>
        <c:axId val="381390720"/>
      </c:lineChart>
      <c:catAx>
        <c:axId val="381389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1390720"/>
        <c:crosses val="autoZero"/>
        <c:auto val="1"/>
        <c:lblAlgn val="ctr"/>
        <c:lblOffset val="100"/>
        <c:noMultiLvlLbl val="0"/>
      </c:catAx>
      <c:valAx>
        <c:axId val="38139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3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4A-4E9C-AFEF-0C78AFB14A0B}"/>
              </c:ext>
            </c:extLst>
          </c:dPt>
          <c:dPt>
            <c:idx val="1"/>
            <c:bubble3D val="0"/>
            <c:spPr>
              <a:solidFill>
                <a:srgbClr val="FF69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93-42D0-8254-29DAC83BCFB8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93-42D0-8254-29DAC83BCF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Эмигрировать из страны, в которой ты вырос и получил образование, — это неправильно, нечестно и непатриотично</c:v>
                </c:pt>
                <c:pt idx="1">
                  <c:v>Не имеет большого значения, в какой именно стране жить — главное, чтобы в ней тебе было комфортно и удобно, а если этого нет, то вполне допустимо поменять одну страну на другую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41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3-42D0-8254-29DAC83BC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5B43B-4818-4132-9C73-15E976A282D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E15F-4B63-469D-AB55-DC2E23C2D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8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D98F-1F59-45F3-932E-B1478E35AA4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67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E15F-4B63-469D-AB55-DC2E23C2DB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9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E15F-4B63-469D-AB55-DC2E23C2DB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8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6932-A1FF-448D-BD4D-45D211C0C55A}" type="datetime1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9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D840-24EF-4844-BBD9-9C94D2FED6D0}" type="datetime1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6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B01E-EFAF-41E0-8331-A3D8177BC0CB}" type="datetime1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2096-9327-4BE1-BF84-2E8D0AD7AF14}" type="datetime1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1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455E-B3E7-4B81-9C3F-2EFC13737A56}" type="datetime1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8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760-7E48-4C4F-8FB3-0F06C29A6B76}" type="datetime1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40D3-CAE9-4512-BA0B-85DCF654AE97}" type="datetime1">
              <a:rPr lang="ru-RU" smtClean="0"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3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3CB0-88A0-4A77-BBB8-5C6C77EEBF1E}" type="datetime1">
              <a:rPr lang="ru-RU" smtClean="0"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4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4AB-2FB2-42DD-8358-4D9FCA820B7E}" type="datetime1">
              <a:rPr lang="ru-RU" smtClean="0"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0CC-29D1-4C58-9991-675FAB7E8212}" type="datetime1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6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5C83-6CAA-42F0-8AA1-151F3E56DB69}" type="datetime1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5AD1-3C05-4508-B959-5E14F587AFFE}" type="datetime1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E85C-92F5-4DB9-90F6-430A56568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7" t="559" r="-187" b="-559"/>
          <a:stretch/>
        </p:blipFill>
        <p:spPr>
          <a:xfrm>
            <a:off x="6123710" y="-50555"/>
            <a:ext cx="6082145" cy="69085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92049" y="1383738"/>
            <a:ext cx="5053128" cy="40945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73100" y="1485900"/>
            <a:ext cx="12700" cy="5372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44751" y="2023"/>
            <a:ext cx="6091235" cy="6858000"/>
          </a:xfrm>
          <a:prstGeom prst="rect">
            <a:avLst/>
          </a:prstGeom>
          <a:solidFill>
            <a:schemeClr val="tx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83742" y="4289943"/>
            <a:ext cx="3422138" cy="724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Елена Михайлова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ВЦИОМ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090192" y="1682651"/>
            <a:ext cx="3606725" cy="2308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Эмиграция</a:t>
            </a:r>
            <a:endParaRPr lang="ru-RU" sz="6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08" y="1779737"/>
            <a:ext cx="1127310" cy="934278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 rot="16200000">
            <a:off x="122318" y="519732"/>
            <a:ext cx="1108615" cy="3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2020</a:t>
            </a:r>
            <a:r>
              <a:rPr lang="ru-RU" sz="18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49741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02786" y="0"/>
            <a:ext cx="36544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3758" y="2123997"/>
            <a:ext cx="3388242" cy="3476846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В целом каждый второй россиянин считает, что эмиграция — это нечестный, непатриотичный поступок </a:t>
            </a:r>
            <a:r>
              <a:rPr lang="ru-RU" sz="25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(51%)</a:t>
            </a:r>
            <a:br>
              <a:rPr lang="en-US" sz="25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</a:br>
            <a:br>
              <a:rPr lang="en-US" sz="25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</a:br>
            <a:r>
              <a:rPr lang="ru-RU" sz="2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В данном вопросе наблюдаются яркие различия между поколениями</a:t>
            </a:r>
            <a:br>
              <a:rPr lang="ru-RU" sz="2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endParaRPr lang="ru-RU" sz="25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55554" y="250920"/>
            <a:ext cx="7329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Franklin Gothic Book" panose="020B0503020102020204" pitchFamily="34" charset="0"/>
              </a:rPr>
              <a:t>Какое из следующих суждений об эмиграции скорее отвечает Вашей точке зрения?</a:t>
            </a:r>
          </a:p>
          <a:p>
            <a:r>
              <a:rPr lang="ru-RU" sz="1000" i="1" dirty="0">
                <a:latin typeface="Franklin Gothic Book" panose="020B0503020102020204" pitchFamily="34" charset="0"/>
              </a:rPr>
              <a:t>(в % от всех опрошенных, закрытый вопрос, 1 ответ)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80" y="0"/>
            <a:ext cx="1127310" cy="934278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68067" y="0"/>
            <a:ext cx="15584" cy="615625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4422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23516056"/>
              </p:ext>
            </p:extLst>
          </p:nvPr>
        </p:nvGraphicFramePr>
        <p:xfrm>
          <a:off x="484137" y="1594884"/>
          <a:ext cx="3842327" cy="453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59567828"/>
              </p:ext>
            </p:extLst>
          </p:nvPr>
        </p:nvGraphicFramePr>
        <p:xfrm>
          <a:off x="4623571" y="1594884"/>
          <a:ext cx="3500809" cy="207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868962832"/>
              </p:ext>
            </p:extLst>
          </p:nvPr>
        </p:nvGraphicFramePr>
        <p:xfrm>
          <a:off x="4584121" y="4056440"/>
          <a:ext cx="3500809" cy="207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1399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0"/>
            <a:ext cx="12192000" cy="1655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61776" y="458256"/>
            <a:ext cx="7329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Скажите, пожалуйста, хотели бы Вы переехать в другой населенный пункт России на постоянное место жительства или нет?</a:t>
            </a:r>
          </a:p>
          <a:p>
            <a:r>
              <a:rPr lang="ru-RU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(в % от всех опрошенных, закрытый вопрос, 1 ответ)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80" y="153113"/>
            <a:ext cx="1127310" cy="93427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4422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82140886"/>
              </p:ext>
            </p:extLst>
          </p:nvPr>
        </p:nvGraphicFramePr>
        <p:xfrm>
          <a:off x="3913137" y="1493284"/>
          <a:ext cx="3842327" cy="512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61776" y="2349500"/>
            <a:ext cx="951124" cy="635000"/>
          </a:xfrm>
          <a:prstGeom prst="rect">
            <a:avLst/>
          </a:prstGeom>
          <a:solidFill>
            <a:srgbClr val="FF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77%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1776" y="4390828"/>
            <a:ext cx="951124" cy="635000"/>
          </a:xfrm>
          <a:prstGeom prst="rect">
            <a:avLst/>
          </a:prstGeom>
          <a:solidFill>
            <a:srgbClr val="FF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84%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1776" y="3370164"/>
            <a:ext cx="951124" cy="635000"/>
          </a:xfrm>
          <a:prstGeom prst="rect">
            <a:avLst/>
          </a:prstGeom>
          <a:solidFill>
            <a:srgbClr val="FF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86%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55701" y="2349500"/>
            <a:ext cx="951124" cy="635000"/>
          </a:xfrm>
          <a:prstGeom prst="rect">
            <a:avLst/>
          </a:prstGeom>
          <a:solidFill>
            <a:srgbClr val="00A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40%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55701" y="4390828"/>
            <a:ext cx="951124" cy="635000"/>
          </a:xfrm>
          <a:prstGeom prst="rect">
            <a:avLst/>
          </a:prstGeom>
          <a:solidFill>
            <a:srgbClr val="00A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31%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055701" y="3370164"/>
            <a:ext cx="951124" cy="635000"/>
          </a:xfrm>
          <a:prstGeom prst="rect">
            <a:avLst/>
          </a:prstGeom>
          <a:solidFill>
            <a:srgbClr val="00A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34%</a:t>
            </a:r>
            <a:endParaRPr lang="ru-RU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602" y="246900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45-59 лет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4602" y="3502998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60 лет и старше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4602" y="4390828"/>
            <a:ext cx="19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Москва и </a:t>
            </a:r>
          </a:p>
          <a:p>
            <a:r>
              <a:rPr lang="ru-RU" dirty="0">
                <a:latin typeface="Franklin Gothic Book" panose="020B0503020102020204" pitchFamily="34" charset="0"/>
              </a:rPr>
              <a:t>Санкт-Петербург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82340" y="2482334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atin typeface="Franklin Gothic Book" panose="020B0503020102020204" pitchFamily="34" charset="0"/>
              </a:rPr>
              <a:t>25-34 лет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2339" y="3472434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atin typeface="Franklin Gothic Book" panose="020B0503020102020204" pitchFamily="34" charset="0"/>
              </a:rPr>
              <a:t>35-44 лет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1152" y="4390828"/>
            <a:ext cx="19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Franklin Gothic Book" panose="020B0503020102020204" pitchFamily="34" charset="0"/>
              </a:rPr>
              <a:t>менее 100 тыс. жителей</a:t>
            </a:r>
          </a:p>
        </p:txBody>
      </p:sp>
    </p:spTree>
    <p:extLst>
      <p:ext uri="{BB962C8B-B14F-4D97-AF65-F5344CB8AC3E}">
        <p14:creationId xmlns:p14="http://schemas.microsoft.com/office/powerpoint/2010/main" val="339296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862936" y="1449517"/>
            <a:ext cx="16135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5B9BD4"/>
                </a:solidFill>
                <a:latin typeface="Franklin Gothic Book" panose="020B0503020102020204" pitchFamily="34" charset="0"/>
                <a:cs typeface="Calibri"/>
              </a:rPr>
              <a:t>wciom.ru</a:t>
            </a:r>
            <a:endParaRPr sz="3200" dirty="0">
              <a:latin typeface="Franklin Gothic Book" panose="020B0503020102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" y="812673"/>
            <a:ext cx="10573385" cy="1905"/>
          </a:xfrm>
          <a:custGeom>
            <a:avLst/>
            <a:gdLst/>
            <a:ahLst/>
            <a:cxnLst/>
            <a:rect l="l" t="t" r="r" b="b"/>
            <a:pathLst>
              <a:path w="10573385" h="1905">
                <a:moveTo>
                  <a:pt x="0" y="0"/>
                </a:moveTo>
                <a:lnTo>
                  <a:pt x="10572775" y="1587"/>
                </a:lnTo>
              </a:path>
            </a:pathLst>
          </a:custGeom>
          <a:ln w="25146">
            <a:solidFill>
              <a:srgbClr val="008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6539103"/>
            <a:ext cx="10573385" cy="1905"/>
          </a:xfrm>
          <a:custGeom>
            <a:avLst/>
            <a:gdLst/>
            <a:ahLst/>
            <a:cxnLst/>
            <a:rect l="l" t="t" r="r" b="b"/>
            <a:pathLst>
              <a:path w="10573385" h="1904">
                <a:moveTo>
                  <a:pt x="0" y="0"/>
                </a:moveTo>
                <a:lnTo>
                  <a:pt x="10572775" y="1587"/>
                </a:lnTo>
              </a:path>
            </a:pathLst>
          </a:custGeom>
          <a:ln w="25146">
            <a:solidFill>
              <a:srgbClr val="008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59802" y="6564410"/>
            <a:ext cx="238125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9"/>
              </a:lnSpc>
            </a:pPr>
            <a:endParaRPr sz="16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08110" y="3401264"/>
            <a:ext cx="1332952" cy="192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6771" y="3695962"/>
            <a:ext cx="868186" cy="1750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572" y="2609358"/>
            <a:ext cx="3882693" cy="2160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250185"/>
            <a:ext cx="5555742" cy="2977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0551" y="2227708"/>
            <a:ext cx="1549400" cy="3181350"/>
          </a:xfrm>
          <a:custGeom>
            <a:avLst/>
            <a:gdLst/>
            <a:ahLst/>
            <a:cxnLst/>
            <a:rect l="l" t="t" r="r" b="b"/>
            <a:pathLst>
              <a:path w="1549400" h="3181350">
                <a:moveTo>
                  <a:pt x="0" y="186283"/>
                </a:moveTo>
                <a:lnTo>
                  <a:pt x="6654" y="136761"/>
                </a:lnTo>
                <a:lnTo>
                  <a:pt x="25432" y="92262"/>
                </a:lnTo>
                <a:lnTo>
                  <a:pt x="54560" y="54560"/>
                </a:lnTo>
                <a:lnTo>
                  <a:pt x="92262" y="25432"/>
                </a:lnTo>
                <a:lnTo>
                  <a:pt x="136761" y="6654"/>
                </a:lnTo>
                <a:lnTo>
                  <a:pt x="186283" y="0"/>
                </a:lnTo>
                <a:lnTo>
                  <a:pt x="1362862" y="0"/>
                </a:lnTo>
                <a:lnTo>
                  <a:pt x="1412384" y="6654"/>
                </a:lnTo>
                <a:lnTo>
                  <a:pt x="1456883" y="25432"/>
                </a:lnTo>
                <a:lnTo>
                  <a:pt x="1494585" y="54560"/>
                </a:lnTo>
                <a:lnTo>
                  <a:pt x="1523713" y="92262"/>
                </a:lnTo>
                <a:lnTo>
                  <a:pt x="1542491" y="136761"/>
                </a:lnTo>
                <a:lnTo>
                  <a:pt x="1549146" y="186283"/>
                </a:lnTo>
                <a:lnTo>
                  <a:pt x="1549146" y="2995066"/>
                </a:lnTo>
                <a:lnTo>
                  <a:pt x="1542491" y="3044588"/>
                </a:lnTo>
                <a:lnTo>
                  <a:pt x="1523713" y="3089087"/>
                </a:lnTo>
                <a:lnTo>
                  <a:pt x="1494585" y="3126789"/>
                </a:lnTo>
                <a:lnTo>
                  <a:pt x="1456883" y="3155917"/>
                </a:lnTo>
                <a:lnTo>
                  <a:pt x="1412384" y="3174695"/>
                </a:lnTo>
                <a:lnTo>
                  <a:pt x="1362862" y="3181350"/>
                </a:lnTo>
                <a:lnTo>
                  <a:pt x="186283" y="3181350"/>
                </a:lnTo>
                <a:lnTo>
                  <a:pt x="136761" y="3174695"/>
                </a:lnTo>
                <a:lnTo>
                  <a:pt x="92262" y="3155917"/>
                </a:lnTo>
                <a:lnTo>
                  <a:pt x="54560" y="3126789"/>
                </a:lnTo>
                <a:lnTo>
                  <a:pt x="25432" y="3089087"/>
                </a:lnTo>
                <a:lnTo>
                  <a:pt x="6654" y="3044588"/>
                </a:lnTo>
                <a:lnTo>
                  <a:pt x="0" y="2995066"/>
                </a:lnTo>
                <a:lnTo>
                  <a:pt x="0" y="186283"/>
                </a:lnTo>
                <a:close/>
              </a:path>
            </a:pathLst>
          </a:custGeom>
          <a:ln w="1295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53955" y="4861559"/>
            <a:ext cx="465581" cy="465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00616" y="3585971"/>
            <a:ext cx="493012" cy="493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99853" y="4226051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18142" y="2314955"/>
            <a:ext cx="459485" cy="458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4841" y="1433322"/>
            <a:ext cx="936497" cy="3916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6658" y="1447038"/>
            <a:ext cx="832865" cy="2880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09638" y="1435608"/>
            <a:ext cx="934973" cy="3954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61454" y="1449324"/>
            <a:ext cx="831341" cy="2918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09759" y="2942081"/>
            <a:ext cx="465581" cy="4655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69375" y="1396907"/>
            <a:ext cx="13658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Calibri"/>
              </a:rPr>
              <a:t>ВЦИОМ /</a:t>
            </a:r>
            <a:r>
              <a:rPr sz="1400" b="1" spc="-55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Calibri"/>
              </a:rPr>
              <a:t> </a:t>
            </a:r>
            <a:r>
              <a:rPr sz="1400" b="1" spc="-1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Calibri"/>
              </a:rPr>
              <a:t>WCIOM</a:t>
            </a:r>
            <a:endParaRPr sz="14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09397" y="134561"/>
            <a:ext cx="811072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7B489"/>
                </a:solidFill>
                <a:latin typeface="Franklin Gothic Book" panose="020B0503020102020204" pitchFamily="34" charset="0"/>
              </a:rPr>
              <a:t>ВЦИОМ</a:t>
            </a:r>
            <a:r>
              <a:rPr sz="4000" spc="-5" dirty="0">
                <a:latin typeface="Franklin Gothic Book" panose="020B0503020102020204" pitchFamily="34" charset="0"/>
              </a:rPr>
              <a:t> </a:t>
            </a:r>
            <a:r>
              <a:rPr sz="4000" spc="-5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на расстоянии одного</a:t>
            </a:r>
            <a:r>
              <a:rPr sz="4000" spc="-4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sz="4000" spc="-5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клика</a:t>
            </a:r>
          </a:p>
        </p:txBody>
      </p:sp>
    </p:spTree>
    <p:extLst>
      <p:ext uri="{BB962C8B-B14F-4D97-AF65-F5344CB8AC3E}">
        <p14:creationId xmlns:p14="http://schemas.microsoft.com/office/powerpoint/2010/main" val="188300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099674"/>
            <a:ext cx="12192000" cy="2758326"/>
          </a:xfrm>
          <a:prstGeom prst="rect">
            <a:avLst/>
          </a:prstGeom>
          <a:solidFill>
            <a:srgbClr val="F4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ranklin Gothic Book" panose="020B0503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782" y="415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ИСТОЧНИК ДАННЫХ: ОПРОС «ВЦИОМ-СПУТНИК»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F1528-7F7A-CC46-8B17-B58B8BD6B3E2}"/>
              </a:ext>
            </a:extLst>
          </p:cNvPr>
          <p:cNvSpPr txBox="1"/>
          <p:nvPr/>
        </p:nvSpPr>
        <p:spPr>
          <a:xfrm>
            <a:off x="529782" y="2149974"/>
            <a:ext cx="230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ОБЪЕМ ВЫБОРКИ</a:t>
            </a:r>
            <a:endParaRPr lang="ru-RU" sz="120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F2E1D-6FFD-E847-9944-70AD6484D09C}"/>
              </a:ext>
            </a:extLst>
          </p:cNvPr>
          <p:cNvSpPr txBox="1"/>
          <p:nvPr/>
        </p:nvSpPr>
        <p:spPr>
          <a:xfrm>
            <a:off x="3415627" y="2126583"/>
            <a:ext cx="1880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РЕПРЕЗЕНТИРУЕТ</a:t>
            </a:r>
            <a:endParaRPr lang="ru-RU" sz="120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A85D3-EFBA-6342-A7E9-75EE536C3253}"/>
              </a:ext>
            </a:extLst>
          </p:cNvPr>
          <p:cNvSpPr txBox="1"/>
          <p:nvPr/>
        </p:nvSpPr>
        <p:spPr>
          <a:xfrm>
            <a:off x="6927640" y="2148015"/>
            <a:ext cx="2450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ТИП</a:t>
            </a:r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ВЫБОРКИ</a:t>
            </a:r>
            <a:endParaRPr lang="ru-RU" sz="120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92A32-45A2-2F46-85F4-3E4A5ED402E6}"/>
              </a:ext>
            </a:extLst>
          </p:cNvPr>
          <p:cNvSpPr txBox="1"/>
          <p:nvPr/>
        </p:nvSpPr>
        <p:spPr>
          <a:xfrm>
            <a:off x="529782" y="4850975"/>
            <a:ext cx="181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Book" panose="020B0503020102020204" pitchFamily="34" charset="0"/>
              </a:rPr>
              <a:t>ТИП</a:t>
            </a:r>
            <a:r>
              <a:rPr lang="en-US" sz="1400" dirty="0">
                <a:latin typeface="Franklin Gothic Book" panose="020B0503020102020204" pitchFamily="34" charset="0"/>
              </a:rPr>
              <a:t> </a:t>
            </a:r>
            <a:r>
              <a:rPr lang="ru-RU" sz="1400" dirty="0">
                <a:latin typeface="Franklin Gothic Book" panose="020B0503020102020204" pitchFamily="34" charset="0"/>
              </a:rPr>
              <a:t>ИНТЕРВЬЮ</a:t>
            </a:r>
            <a:endParaRPr lang="ru-RU" sz="12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64FB13-4E5D-084D-B00E-27F9CD2EB9AF}"/>
              </a:ext>
            </a:extLst>
          </p:cNvPr>
          <p:cNvSpPr txBox="1"/>
          <p:nvPr/>
        </p:nvSpPr>
        <p:spPr>
          <a:xfrm>
            <a:off x="4771716" y="4850975"/>
            <a:ext cx="181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Book" panose="020B0503020102020204" pitchFamily="34" charset="0"/>
              </a:rPr>
              <a:t>ОХВАТ</a:t>
            </a:r>
            <a:endParaRPr lang="ru-RU" sz="12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99659-D0DB-9A47-92F5-336115E041DB}"/>
              </a:ext>
            </a:extLst>
          </p:cNvPr>
          <p:cNvSpPr txBox="1"/>
          <p:nvPr/>
        </p:nvSpPr>
        <p:spPr>
          <a:xfrm>
            <a:off x="8471317" y="4841339"/>
            <a:ext cx="181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Book" panose="020B0503020102020204" pitchFamily="34" charset="0"/>
              </a:rPr>
              <a:t>КОНТРОЛЬ</a:t>
            </a:r>
            <a:endParaRPr lang="ru-RU" sz="12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7E8AEB-C462-B949-ABE0-9C6AD3D4DCC6}"/>
              </a:ext>
            </a:extLst>
          </p:cNvPr>
          <p:cNvSpPr txBox="1"/>
          <p:nvPr/>
        </p:nvSpPr>
        <p:spPr>
          <a:xfrm>
            <a:off x="10013577" y="2148015"/>
            <a:ext cx="181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ПОГРЕШНОСТЬ</a:t>
            </a:r>
            <a:endParaRPr lang="ru-RU" sz="120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44BB7-FEA0-ED43-87C1-644006DE3F32}"/>
              </a:ext>
            </a:extLst>
          </p:cNvPr>
          <p:cNvSpPr txBox="1"/>
          <p:nvPr/>
        </p:nvSpPr>
        <p:spPr>
          <a:xfrm>
            <a:off x="10759050" y="2558522"/>
            <a:ext cx="143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2,5%</a:t>
            </a:r>
          </a:p>
          <a:p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(р</a:t>
            </a: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&gt;0,05)</a:t>
            </a:r>
            <a:endParaRPr lang="ru-RU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FB7BA6-3A92-8F46-A9E3-BA64C8F24DF8}"/>
              </a:ext>
            </a:extLst>
          </p:cNvPr>
          <p:cNvSpPr txBox="1"/>
          <p:nvPr/>
        </p:nvSpPr>
        <p:spPr>
          <a:xfrm>
            <a:off x="1436697" y="2536389"/>
            <a:ext cx="162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1600</a:t>
            </a:r>
          </a:p>
          <a:p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р</a:t>
            </a:r>
            <a:r>
              <a:rPr lang="ru-RU" sz="12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еспондентов </a:t>
            </a:r>
          </a:p>
          <a:p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(15 августа 2020 г.)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333F34-D620-EA4F-B675-72D148926C69}"/>
              </a:ext>
            </a:extLst>
          </p:cNvPr>
          <p:cNvSpPr txBox="1"/>
          <p:nvPr/>
        </p:nvSpPr>
        <p:spPr>
          <a:xfrm>
            <a:off x="7763191" y="2536389"/>
            <a:ext cx="2250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Стратифицированная двухосновная случайная, построена на основе полного списка телефонных номеров (стационарных и мобильных), задействованных на территории РФ</a:t>
            </a:r>
            <a:endParaRPr lang="ru-RU" sz="120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88A265-9EB7-8E4D-839C-F3565332347F}"/>
              </a:ext>
            </a:extLst>
          </p:cNvPr>
          <p:cNvSpPr txBox="1"/>
          <p:nvPr/>
        </p:nvSpPr>
        <p:spPr>
          <a:xfrm>
            <a:off x="1347490" y="5246498"/>
            <a:ext cx="201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Book" panose="020B0503020102020204" pitchFamily="34" charset="0"/>
              </a:rPr>
              <a:t>Формализованное телефонное интервью, </a:t>
            </a:r>
            <a:endParaRPr lang="en-US" sz="1200" dirty="0">
              <a:latin typeface="Franklin Gothic Book" panose="020B0503020102020204" pitchFamily="34" charset="0"/>
            </a:endParaRPr>
          </a:p>
          <a:p>
            <a:r>
              <a:rPr lang="ru-RU" sz="1200" dirty="0">
                <a:latin typeface="Franklin Gothic Book" panose="020B0503020102020204" pitchFamily="34" charset="0"/>
              </a:rPr>
              <a:t>при котором интервьюер задает вопросы и фиксирует ответы</a:t>
            </a:r>
            <a:endParaRPr lang="ru-RU" sz="12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0412EB-094B-984B-8D9F-CB5FF84599A7}"/>
              </a:ext>
            </a:extLst>
          </p:cNvPr>
          <p:cNvSpPr txBox="1"/>
          <p:nvPr/>
        </p:nvSpPr>
        <p:spPr>
          <a:xfrm>
            <a:off x="5512286" y="5266997"/>
            <a:ext cx="1484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Book" panose="020B0503020102020204" pitchFamily="34" charset="0"/>
              </a:rPr>
              <a:t>Не менее</a:t>
            </a:r>
            <a:endParaRPr lang="en-US" sz="1200" dirty="0">
              <a:latin typeface="Franklin Gothic Book" panose="020B0503020102020204" pitchFamily="34" charset="0"/>
            </a:endParaRPr>
          </a:p>
          <a:p>
            <a:r>
              <a:rPr lang="ru-RU" sz="1200" dirty="0">
                <a:latin typeface="Franklin Gothic Book" panose="020B0503020102020204" pitchFamily="34" charset="0"/>
              </a:rPr>
              <a:t>80</a:t>
            </a:r>
            <a:r>
              <a:rPr lang="en-US" sz="1200" dirty="0">
                <a:latin typeface="Franklin Gothic Book" panose="020B0503020102020204" pitchFamily="34" charset="0"/>
              </a:rPr>
              <a:t> </a:t>
            </a:r>
            <a:r>
              <a:rPr lang="ru-RU" sz="1200" dirty="0">
                <a:latin typeface="Franklin Gothic Book" panose="020B0503020102020204" pitchFamily="34" charset="0"/>
              </a:rPr>
              <a:t>регионов,</a:t>
            </a:r>
            <a:endParaRPr lang="en-US" sz="1200" dirty="0">
              <a:latin typeface="Franklin Gothic Book" panose="020B0503020102020204" pitchFamily="34" charset="0"/>
            </a:endParaRPr>
          </a:p>
          <a:p>
            <a:r>
              <a:rPr lang="ru-RU" sz="1200" dirty="0">
                <a:latin typeface="Franklin Gothic Book" panose="020B0503020102020204" pitchFamily="34" charset="0"/>
              </a:rPr>
              <a:t>500</a:t>
            </a:r>
            <a:r>
              <a:rPr lang="en-US" sz="1200" dirty="0">
                <a:latin typeface="Franklin Gothic Book" panose="020B0503020102020204" pitchFamily="34" charset="0"/>
              </a:rPr>
              <a:t> </a:t>
            </a:r>
            <a:r>
              <a:rPr lang="ru-RU" sz="1200" dirty="0">
                <a:latin typeface="Franklin Gothic Book" panose="020B0503020102020204" pitchFamily="34" charset="0"/>
              </a:rPr>
              <a:t>городов и ПГТ,</a:t>
            </a:r>
            <a:endParaRPr lang="en-US" sz="1200" dirty="0">
              <a:latin typeface="Franklin Gothic Book" panose="020B0503020102020204" pitchFamily="34" charset="0"/>
            </a:endParaRPr>
          </a:p>
          <a:p>
            <a:r>
              <a:rPr lang="ru-RU" sz="1200" dirty="0">
                <a:latin typeface="Franklin Gothic Book" panose="020B0503020102020204" pitchFamily="34" charset="0"/>
              </a:rPr>
              <a:t>100</a:t>
            </a:r>
            <a:r>
              <a:rPr lang="en-US" sz="1200" dirty="0">
                <a:latin typeface="Franklin Gothic Book" panose="020B0503020102020204" pitchFamily="34" charset="0"/>
              </a:rPr>
              <a:t> </a:t>
            </a:r>
            <a:r>
              <a:rPr lang="ru-RU" sz="1200" dirty="0">
                <a:latin typeface="Franklin Gothic Book" panose="020B0503020102020204" pitchFamily="34" charset="0"/>
              </a:rPr>
              <a:t>сел</a:t>
            </a:r>
            <a:endParaRPr lang="ru-RU" sz="120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D92CE7-F3A7-D744-BB58-CA207FE8B03F}"/>
              </a:ext>
            </a:extLst>
          </p:cNvPr>
          <p:cNvSpPr txBox="1"/>
          <p:nvPr/>
        </p:nvSpPr>
        <p:spPr>
          <a:xfrm>
            <a:off x="4270047" y="2536389"/>
            <a:ext cx="206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Взрослое население РФ (18+) по полу, возрасту, уровню образования и типу населенного пункта</a:t>
            </a:r>
            <a:endParaRPr lang="ru-RU" sz="120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139215" y="5246196"/>
            <a:ext cx="2181415" cy="1036464"/>
            <a:chOff x="8470142" y="5394975"/>
            <a:chExt cx="2181415" cy="10364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4229F4-A848-F248-B4EC-FD93041BE8D8}"/>
                </a:ext>
              </a:extLst>
            </p:cNvPr>
            <p:cNvSpPr txBox="1"/>
            <p:nvPr/>
          </p:nvSpPr>
          <p:spPr>
            <a:xfrm>
              <a:off x="8487580" y="5394975"/>
              <a:ext cx="207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Franklin Gothic Book" panose="020B0503020102020204" pitchFamily="34" charset="0"/>
                </a:rPr>
                <a:t>-</a:t>
              </a:r>
              <a:r>
                <a:rPr lang="ru-RU" sz="1200" dirty="0" err="1">
                  <a:latin typeface="Franklin Gothic Book" panose="020B0503020102020204" pitchFamily="34" charset="0"/>
                </a:rPr>
                <a:t>Аудиоконтроль</a:t>
              </a:r>
              <a:r>
                <a:rPr lang="en-US" sz="1200" dirty="0">
                  <a:latin typeface="Franklin Gothic Book" panose="020B0503020102020204" pitchFamily="34" charset="0"/>
                </a:rPr>
                <a:t> </a:t>
              </a:r>
              <a:r>
                <a:rPr lang="ru-RU" sz="1200" dirty="0">
                  <a:latin typeface="Franklin Gothic Book" panose="020B0503020102020204" pitchFamily="34" charset="0"/>
                </a:rPr>
                <a:t>(прослушивание)</a:t>
              </a:r>
              <a:r>
                <a:rPr lang="en-US" sz="1200" dirty="0">
                  <a:latin typeface="Franklin Gothic Book" panose="020B0503020102020204" pitchFamily="34" charset="0"/>
                </a:rPr>
                <a:t> </a:t>
              </a:r>
              <a:r>
                <a:rPr lang="ru-RU" sz="1200" dirty="0">
                  <a:latin typeface="Franklin Gothic Book" panose="020B0503020102020204" pitchFamily="34" charset="0"/>
                </a:rPr>
                <a:t>не менее 10% интервью</a:t>
              </a:r>
              <a:endParaRPr lang="ru-RU" sz="1200" dirty="0">
                <a:effectLst/>
                <a:latin typeface="Franklin Gothic Book" panose="020B05030201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5B24C0-5B91-E74E-8149-D1FE9E6EC403}"/>
                </a:ext>
              </a:extLst>
            </p:cNvPr>
            <p:cNvSpPr txBox="1"/>
            <p:nvPr/>
          </p:nvSpPr>
          <p:spPr>
            <a:xfrm>
              <a:off x="8470142" y="5969774"/>
              <a:ext cx="2181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Franklin Gothic Book" panose="020B0503020102020204" pitchFamily="34" charset="0"/>
                </a:rPr>
                <a:t>-</a:t>
              </a:r>
              <a:r>
                <a:rPr lang="ru-RU" sz="1200" dirty="0">
                  <a:latin typeface="Franklin Gothic Book" panose="020B0503020102020204" pitchFamily="34" charset="0"/>
                </a:rPr>
                <a:t>Контроль</a:t>
              </a:r>
              <a:r>
                <a:rPr lang="en-US" sz="1200" dirty="0">
                  <a:latin typeface="Franklin Gothic Book" panose="020B0503020102020204" pitchFamily="34" charset="0"/>
                </a:rPr>
                <a:t> </a:t>
              </a:r>
              <a:r>
                <a:rPr lang="ru-RU" sz="1200" dirty="0">
                  <a:latin typeface="Franklin Gothic Book" panose="020B0503020102020204" pitchFamily="34" charset="0"/>
                </a:rPr>
                <a:t>продолжительности</a:t>
              </a:r>
              <a:r>
                <a:rPr lang="en-US" sz="1200" dirty="0">
                  <a:latin typeface="Franklin Gothic Book" panose="020B0503020102020204" pitchFamily="34" charset="0"/>
                </a:rPr>
                <a:t> </a:t>
              </a:r>
              <a:r>
                <a:rPr lang="ru-RU" sz="1200" dirty="0">
                  <a:latin typeface="Franklin Gothic Book" panose="020B0503020102020204" pitchFamily="34" charset="0"/>
                </a:rPr>
                <a:t>интервью</a:t>
              </a:r>
              <a:endParaRPr lang="ru-RU" sz="1200" dirty="0">
                <a:effectLst/>
                <a:latin typeface="Franklin Gothic Book" panose="020B0503020102020204" pitchFamily="34" charset="0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 flipV="1">
            <a:off x="0" y="1122363"/>
            <a:ext cx="10837744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09" y="193808"/>
            <a:ext cx="1127310" cy="934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2" y="2536389"/>
            <a:ext cx="661979" cy="66197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7D92CE7-F3A7-D744-BB58-CA207FE8B03F}"/>
              </a:ext>
            </a:extLst>
          </p:cNvPr>
          <p:cNvSpPr txBox="1"/>
          <p:nvPr/>
        </p:nvSpPr>
        <p:spPr>
          <a:xfrm>
            <a:off x="3426638" y="2562516"/>
            <a:ext cx="92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18+</a:t>
            </a:r>
            <a:endParaRPr lang="ru-RU" sz="320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6F1528-7F7A-CC46-8B17-B58B8BD6B3E2}"/>
              </a:ext>
            </a:extLst>
          </p:cNvPr>
          <p:cNvSpPr txBox="1"/>
          <p:nvPr/>
        </p:nvSpPr>
        <p:spPr>
          <a:xfrm>
            <a:off x="529782" y="1502455"/>
            <a:ext cx="230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ВЫБОРКА</a:t>
            </a:r>
            <a:endParaRPr lang="ru-RU" sz="2400" b="1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799" y="2536389"/>
            <a:ext cx="716197" cy="716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804" y="2558522"/>
            <a:ext cx="586725" cy="58672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B6F1528-7F7A-CC46-8B17-B58B8BD6B3E2}"/>
              </a:ext>
            </a:extLst>
          </p:cNvPr>
          <p:cNvSpPr txBox="1"/>
          <p:nvPr/>
        </p:nvSpPr>
        <p:spPr>
          <a:xfrm>
            <a:off x="529782" y="4174088"/>
            <a:ext cx="230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/>
                <a:latin typeface="Franklin Gothic Book" panose="020B0503020102020204" pitchFamily="34" charset="0"/>
              </a:rPr>
              <a:t>МЕТОД</a:t>
            </a:r>
          </a:p>
        </p:txBody>
      </p:sp>
      <p:sp>
        <p:nvSpPr>
          <p:cNvPr id="61" name="object 5"/>
          <p:cNvSpPr/>
          <p:nvPr/>
        </p:nvSpPr>
        <p:spPr>
          <a:xfrm>
            <a:off x="380" y="6539103"/>
            <a:ext cx="10573385" cy="1905"/>
          </a:xfrm>
          <a:custGeom>
            <a:avLst/>
            <a:gdLst/>
            <a:ahLst/>
            <a:cxnLst/>
            <a:rect l="l" t="t" r="r" b="b"/>
            <a:pathLst>
              <a:path w="10573385" h="1904">
                <a:moveTo>
                  <a:pt x="0" y="0"/>
                </a:moveTo>
                <a:lnTo>
                  <a:pt x="10572775" y="1587"/>
                </a:lnTo>
              </a:path>
            </a:pathLst>
          </a:custGeom>
          <a:ln w="25146">
            <a:solidFill>
              <a:srgbClr val="008F7C"/>
            </a:solidFill>
          </a:ln>
        </p:spPr>
        <p:txBody>
          <a:bodyPr wrap="square" lIns="0" tIns="0" rIns="0" bIns="0" rtlCol="0"/>
          <a:lstStyle/>
          <a:p>
            <a:endParaRPr>
              <a:latin typeface="Franklin Gothic Book" panose="020B05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60" y="5267783"/>
            <a:ext cx="621544" cy="621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716" y="5266997"/>
            <a:ext cx="646308" cy="6463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7742" y="5243851"/>
            <a:ext cx="638911" cy="638911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>
                <a:latin typeface="Franklin Gothic Book" panose="020B0503020102020204" pitchFamily="34" charset="0"/>
              </a:rPr>
              <a:t>2</a:t>
            </a:fld>
            <a:endParaRPr lang="ru-R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9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12192000" cy="1655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6" y="9689422"/>
            <a:ext cx="671772" cy="556743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435859" y="335145"/>
            <a:ext cx="67147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Как по-Вашему, за последние несколько лет людей, уезжающих из России в другие страны на постоянное место жительства, стало больше, меньше или их количество в целом не изменилось?</a:t>
            </a:r>
          </a:p>
          <a:p>
            <a:r>
              <a:rPr lang="ru-RU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(закрытый вопрос, один ответ, % от всех опрошенных)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58911271"/>
              </p:ext>
            </p:extLst>
          </p:nvPr>
        </p:nvGraphicFramePr>
        <p:xfrm>
          <a:off x="230319" y="1655175"/>
          <a:ext cx="11753863" cy="50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18" y="335145"/>
            <a:ext cx="1127310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6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6" y="9689422"/>
            <a:ext cx="671772" cy="556743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435859" y="670291"/>
            <a:ext cx="6714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Franklin Gothic Book" panose="020B0503020102020204" pitchFamily="34" charset="0"/>
              </a:rPr>
              <a:t>Хотели бы Вы уехать за границу на постоянное жительства или нет?</a:t>
            </a:r>
          </a:p>
          <a:p>
            <a:r>
              <a:rPr lang="ru-RU" sz="1000" i="1" dirty="0">
                <a:latin typeface="Franklin Gothic Book" panose="020B0503020102020204" pitchFamily="34" charset="0"/>
              </a:rPr>
              <a:t>(закрытый вопрос, один ответ, % от всех опрошенных)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02786" y="0"/>
            <a:ext cx="36544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86729104"/>
              </p:ext>
            </p:extLst>
          </p:nvPr>
        </p:nvGraphicFramePr>
        <p:xfrm>
          <a:off x="230320" y="1876794"/>
          <a:ext cx="8167413" cy="449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9104516" y="1876794"/>
            <a:ext cx="3152715" cy="3795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Абсолютное большинство россиян </a:t>
            </a:r>
            <a:r>
              <a:rPr lang="ru-RU" sz="2500" b="1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(82%) </a:t>
            </a:r>
            <a:r>
              <a:rPr lang="ru-RU" sz="2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не выражают желания переехать в другую страну на постоянное место жительства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08" y="5728678"/>
            <a:ext cx="1127310" cy="9342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b="15758"/>
          <a:stretch/>
        </p:blipFill>
        <p:spPr>
          <a:xfrm>
            <a:off x="9733448" y="901610"/>
            <a:ext cx="1393119" cy="12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4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r="30860"/>
          <a:stretch/>
        </p:blipFill>
        <p:spPr>
          <a:xfrm>
            <a:off x="7453745" y="0"/>
            <a:ext cx="473825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53745" y="0"/>
            <a:ext cx="4738255" cy="6858000"/>
          </a:xfrm>
          <a:prstGeom prst="rect">
            <a:avLst/>
          </a:prstGeom>
          <a:solidFill>
            <a:schemeClr val="tx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12" y="114120"/>
            <a:ext cx="6471316" cy="116407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Franklin Gothic Medium Cond" panose="020B0606030402020204" pitchFamily="34" charset="0"/>
              </a:rPr>
              <a:t>Чаще перспективы переезда рассматривают для себя как неприемлемые наши сограждане старше 34 лет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677798" y="1485900"/>
            <a:ext cx="12700" cy="53721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 txBox="1">
            <a:spLocks/>
          </p:cNvSpPr>
          <p:nvPr/>
        </p:nvSpPr>
        <p:spPr>
          <a:xfrm rot="5400000">
            <a:off x="11127016" y="519732"/>
            <a:ext cx="1108615" cy="3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2020</a:t>
            </a:r>
            <a:r>
              <a:rPr lang="ru-RU" sz="1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год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29" y="5787197"/>
            <a:ext cx="1127310" cy="9342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E85C-92F5-4DB9-90F6-430A56568E7D}" type="slidenum">
              <a:rPr lang="ru-RU" smtClean="0">
                <a:latin typeface="Franklin Gothic Book" panose="020B0503020102020204" pitchFamily="34" charset="0"/>
              </a:rPr>
              <a:t>5</a:t>
            </a:fld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412" y="1392313"/>
            <a:ext cx="6714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Franklin Gothic Book" panose="020B0503020102020204" pitchFamily="34" charset="0"/>
              </a:rPr>
              <a:t>Хотели бы Вы уехать за границу на постоянное жительства или нет?</a:t>
            </a:r>
          </a:p>
          <a:p>
            <a:r>
              <a:rPr lang="ru-RU" sz="1000" i="1" dirty="0">
                <a:latin typeface="Franklin Gothic Book" panose="020B0503020102020204" pitchFamily="34" charset="0"/>
              </a:rPr>
              <a:t>(закрытый вопрос, один ответ, % от всех опрошенных)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02546"/>
              </p:ext>
            </p:extLst>
          </p:nvPr>
        </p:nvGraphicFramePr>
        <p:xfrm>
          <a:off x="317412" y="2911980"/>
          <a:ext cx="6624000" cy="21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12800081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719633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3593999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9264729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7269533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971286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7578955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Скорее да</a:t>
                      </a:r>
                      <a:endParaRPr lang="ru-RU" sz="1600" b="0" i="0" u="none" strike="noStrike" dirty="0">
                        <a:solidFill>
                          <a:srgbClr val="3D3D3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ACA8"/>
                          </a:solidFill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ACA8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ACA8"/>
                          </a:solidFill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  <a:endParaRPr lang="ru-RU" sz="1800" b="1" i="0" u="none" strike="noStrike" dirty="0">
                        <a:solidFill>
                          <a:srgbClr val="00ACA8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ACA8"/>
                          </a:solidFill>
                          <a:effectLst/>
                          <a:latin typeface="Franklin Gothic Book" panose="020B0503020102020204" pitchFamily="34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ACA8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ACA8"/>
                          </a:solidFill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ACA8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ACA8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ACA8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ACA8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ACA8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20742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Скорее нет</a:t>
                      </a:r>
                      <a:endParaRPr lang="ru-RU" sz="1600" b="0" i="0" u="none" strike="noStrike" dirty="0">
                        <a:solidFill>
                          <a:srgbClr val="3D3D3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696D"/>
                          </a:solidFill>
                          <a:effectLst/>
                          <a:latin typeface="Franklin Gothic Book" panose="020B0503020102020204" pitchFamily="34" charset="0"/>
                        </a:rPr>
                        <a:t>82</a:t>
                      </a:r>
                      <a:endParaRPr lang="ru-RU" sz="1800" b="1" i="0" u="none" strike="noStrike" dirty="0">
                        <a:solidFill>
                          <a:srgbClr val="FF696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696D"/>
                          </a:solidFill>
                          <a:effectLst/>
                          <a:latin typeface="Franklin Gothic Book" panose="020B0503020102020204" pitchFamily="34" charset="0"/>
                        </a:rPr>
                        <a:t>58</a:t>
                      </a:r>
                      <a:endParaRPr lang="ru-RU" sz="1800" b="1" i="0" u="none" strike="noStrike" dirty="0">
                        <a:solidFill>
                          <a:srgbClr val="FF696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696D"/>
                          </a:solidFill>
                          <a:effectLst/>
                          <a:latin typeface="Franklin Gothic Book" panose="020B0503020102020204" pitchFamily="34" charset="0"/>
                        </a:rPr>
                        <a:t>66</a:t>
                      </a:r>
                      <a:endParaRPr lang="ru-RU" sz="1800" b="1" i="0" u="none" strike="noStrike" dirty="0">
                        <a:solidFill>
                          <a:srgbClr val="FF696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696D"/>
                          </a:solidFill>
                          <a:effectLst/>
                          <a:latin typeface="Franklin Gothic Book" panose="020B0503020102020204" pitchFamily="34" charset="0"/>
                        </a:rPr>
                        <a:t>78</a:t>
                      </a:r>
                      <a:endParaRPr lang="ru-RU" sz="1800" b="1" i="0" u="none" strike="noStrike" dirty="0">
                        <a:solidFill>
                          <a:srgbClr val="FF696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696D"/>
                          </a:solidFill>
                          <a:effectLst/>
                          <a:latin typeface="Franklin Gothic Book" panose="020B0503020102020204" pitchFamily="34" charset="0"/>
                        </a:rPr>
                        <a:t>90</a:t>
                      </a:r>
                      <a:endParaRPr lang="ru-RU" sz="1800" b="1" i="0" u="none" strike="noStrike" dirty="0">
                        <a:solidFill>
                          <a:srgbClr val="FF696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696D"/>
                          </a:solidFill>
                          <a:effectLst/>
                          <a:latin typeface="Franklin Gothic Book" panose="020B0503020102020204" pitchFamily="34" charset="0"/>
                        </a:rPr>
                        <a:t>96</a:t>
                      </a:r>
                      <a:endParaRPr lang="ru-RU" sz="1800" b="1" i="0" u="none" strike="noStrike" dirty="0">
                        <a:solidFill>
                          <a:srgbClr val="FF696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4233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Затрудняюсь ответить</a:t>
                      </a:r>
                      <a:endParaRPr lang="ru-RU" sz="1600" b="0" i="0" u="none" strike="noStrike" dirty="0">
                        <a:solidFill>
                          <a:srgbClr val="3D3D3D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18019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46075" y="2773480"/>
            <a:ext cx="4486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Franklin Gothic Book" panose="020B0503020102020204" pitchFamily="34" charset="0"/>
              </a:rPr>
              <a:t>18-24 года   	</a:t>
            </a:r>
            <a:r>
              <a:rPr lang="ru-RU" sz="1200" b="1" dirty="0">
                <a:latin typeface="Franklin Gothic Book" panose="020B0503020102020204" pitchFamily="34" charset="0"/>
              </a:rPr>
              <a:t>25-34</a:t>
            </a:r>
            <a:r>
              <a:rPr lang="ru-RU" sz="1100" b="1" dirty="0">
                <a:latin typeface="Franklin Gothic Book" panose="020B0503020102020204" pitchFamily="34" charset="0"/>
              </a:rPr>
              <a:t> года    	35-44 года     	 45-59 лет    	  60 лет+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9133" y="265036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Все </a:t>
            </a:r>
          </a:p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опрошенные</a:t>
            </a:r>
          </a:p>
        </p:txBody>
      </p:sp>
    </p:spTree>
    <p:extLst>
      <p:ext uri="{BB962C8B-B14F-4D97-AF65-F5344CB8AC3E}">
        <p14:creationId xmlns:p14="http://schemas.microsoft.com/office/powerpoint/2010/main" val="11842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12192000" cy="1655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6" y="9689422"/>
            <a:ext cx="671772" cy="556743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435859" y="335145"/>
            <a:ext cx="6714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Вы уже задумывались о том, когда примерно могли бы осуществить этот переезд? Если задумывались, то когда бы Вы могли переехать?</a:t>
            </a:r>
          </a:p>
          <a:p>
            <a:r>
              <a:rPr lang="ru-RU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(закрытый вопрос, один ответ, % от желающих уехать за границу)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4762836"/>
              </p:ext>
            </p:extLst>
          </p:nvPr>
        </p:nvGraphicFramePr>
        <p:xfrm>
          <a:off x="230319" y="1655175"/>
          <a:ext cx="11753863" cy="50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18" y="335145"/>
            <a:ext cx="1127310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3F15E6-E209-4711-A628-8F71D49F92D6}"/>
              </a:ext>
            </a:extLst>
          </p:cNvPr>
          <p:cNvSpPr/>
          <p:nvPr/>
        </p:nvSpPr>
        <p:spPr>
          <a:xfrm>
            <a:off x="257231" y="215355"/>
            <a:ext cx="853636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latin typeface="Franklin Gothic Book" panose="020B0503020102020204" pitchFamily="34" charset="0"/>
              </a:rPr>
              <a:t>Если Вы хотите переехать в другую страну, то почему, по каким причинам?</a:t>
            </a:r>
          </a:p>
          <a:p>
            <a:pPr>
              <a:lnSpc>
                <a:spcPct val="90000"/>
              </a:lnSpc>
              <a:defRPr/>
            </a:pPr>
            <a:r>
              <a:rPr lang="ru-RU" sz="1000" i="1" dirty="0">
                <a:latin typeface="Franklin Gothic Book" panose="020B0503020102020204" pitchFamily="34" charset="0"/>
              </a:rPr>
              <a:t>(в % от тех, кто не отрицает желания переехать, открытый вопрос, до 3-х ответов</a:t>
            </a:r>
            <a:r>
              <a:rPr lang="ru-RU" sz="900" i="1" dirty="0">
                <a:latin typeface="Franklin Gothic Book"/>
                <a:cs typeface="Times New Roman" panose="02020603050405020304" pitchFamily="18" charset="0"/>
              </a:rPr>
              <a:t>)</a:t>
            </a:r>
            <a:endParaRPr lang="ru-RU" sz="1000" i="1" dirty="0">
              <a:latin typeface="Franklin Gothic Book" panose="020B0503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25" y="46797"/>
            <a:ext cx="1127310" cy="93427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0" y="880986"/>
            <a:ext cx="576284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b="14232"/>
          <a:stretch/>
        </p:blipFill>
        <p:spPr>
          <a:xfrm>
            <a:off x="8691830" y="4204968"/>
            <a:ext cx="1931220" cy="1700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b="16395"/>
          <a:stretch/>
        </p:blipFill>
        <p:spPr>
          <a:xfrm>
            <a:off x="974176" y="4184164"/>
            <a:ext cx="1669507" cy="16577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b="14322"/>
          <a:stretch/>
        </p:blipFill>
        <p:spPr>
          <a:xfrm>
            <a:off x="8691830" y="1354906"/>
            <a:ext cx="1875802" cy="16988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-1" b="15438"/>
          <a:stretch/>
        </p:blipFill>
        <p:spPr>
          <a:xfrm>
            <a:off x="4599708" y="1429831"/>
            <a:ext cx="1892061" cy="16767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5020" b="25759"/>
          <a:stretch/>
        </p:blipFill>
        <p:spPr>
          <a:xfrm>
            <a:off x="874044" y="1173026"/>
            <a:ext cx="1758937" cy="1850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b="14141"/>
          <a:stretch/>
        </p:blipFill>
        <p:spPr>
          <a:xfrm>
            <a:off x="4699843" y="4193423"/>
            <a:ext cx="1819619" cy="1657745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2632981" y="1324565"/>
            <a:ext cx="861668" cy="8225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56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32981" y="2298619"/>
            <a:ext cx="861668" cy="822515"/>
          </a:xfrm>
          <a:prstGeom prst="ellipse">
            <a:avLst/>
          </a:prstGeom>
          <a:noFill/>
          <a:ln w="57150"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50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329672" y="269568"/>
            <a:ext cx="512001" cy="488736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081963" y="269568"/>
            <a:ext cx="512001" cy="488736"/>
          </a:xfrm>
          <a:prstGeom prst="ellipse">
            <a:avLst/>
          </a:prstGeom>
          <a:solidFill>
            <a:srgbClr val="00ACA8"/>
          </a:solidFill>
          <a:ln w="57150"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56118" y="370820"/>
            <a:ext cx="7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2019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74817" y="32927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2020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491769" y="1309976"/>
            <a:ext cx="861668" cy="8225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17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91769" y="2284030"/>
            <a:ext cx="861668" cy="822515"/>
          </a:xfrm>
          <a:prstGeom prst="ellipse">
            <a:avLst/>
          </a:prstGeom>
          <a:noFill/>
          <a:ln w="57150"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22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696479" y="1309976"/>
            <a:ext cx="861668" cy="8225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0696479" y="2284030"/>
            <a:ext cx="861668" cy="822515"/>
          </a:xfrm>
          <a:prstGeom prst="ellipse">
            <a:avLst/>
          </a:prstGeom>
          <a:noFill/>
          <a:ln w="57150"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17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630321" y="4045340"/>
            <a:ext cx="861668" cy="8225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22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630321" y="5019394"/>
            <a:ext cx="861668" cy="822515"/>
          </a:xfrm>
          <a:prstGeom prst="ellipse">
            <a:avLst/>
          </a:prstGeom>
          <a:noFill/>
          <a:ln w="57150"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16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519462" y="4070740"/>
            <a:ext cx="861668" cy="8225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8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19462" y="5044794"/>
            <a:ext cx="861668" cy="822515"/>
          </a:xfrm>
          <a:prstGeom prst="ellipse">
            <a:avLst/>
          </a:prstGeom>
          <a:noFill/>
          <a:ln w="57150"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11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658912" y="4045340"/>
            <a:ext cx="861668" cy="8225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658912" y="5019394"/>
            <a:ext cx="861668" cy="822515"/>
          </a:xfrm>
          <a:prstGeom prst="ellipse">
            <a:avLst/>
          </a:prstGeom>
          <a:noFill/>
          <a:ln w="57150">
            <a:solidFill>
              <a:srgbClr val="00A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9</a:t>
            </a:r>
            <a:endParaRPr lang="ru-RU" sz="2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454" y="3214418"/>
            <a:ext cx="3262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Более высокий уровень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жизни/зарплаты/пенсии/пособия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51715" y="3199270"/>
            <a:ext cx="3681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Не нравится нынешнее правительство,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политика, проводимая властями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57294" y="3214418"/>
            <a:ext cx="275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Соблюдение прав человека, 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законодательство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9427" y="6021248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Социальная защищенность/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стабильность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7113" y="6025680"/>
            <a:ext cx="189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Уровень медицины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32413" y="6046362"/>
            <a:ext cx="3719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Больше возможностей </a:t>
            </a:r>
            <a:endParaRPr lang="en-US" sz="1600" dirty="0">
              <a:latin typeface="Franklin Gothic Book" panose="020B0503020102020204" pitchFamily="34" charset="0"/>
            </a:endParaRPr>
          </a:p>
          <a:p>
            <a:pPr algn="ctr"/>
            <a:r>
              <a:rPr lang="ru-RU" sz="1600" dirty="0">
                <a:latin typeface="Franklin Gothic Book" panose="020B0503020102020204" pitchFamily="34" charset="0"/>
              </a:rPr>
              <a:t>для карьерного роста/ведения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10040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12192000" cy="1655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6" y="9689422"/>
            <a:ext cx="671772" cy="556743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435858" y="480619"/>
            <a:ext cx="6714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Предпринимаете ли Вы какие-либо конкретные действия, чтобы сейчас или позже переехать за границу?</a:t>
            </a:r>
          </a:p>
          <a:p>
            <a:r>
              <a:rPr lang="ru-RU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(закрытый вопрос, любое число ответов, % от желающих уехать за границу)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18" y="335145"/>
            <a:ext cx="1127310" cy="934278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980662"/>
              </p:ext>
            </p:extLst>
          </p:nvPr>
        </p:nvGraphicFramePr>
        <p:xfrm>
          <a:off x="3662452" y="1802936"/>
          <a:ext cx="8128000" cy="12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859" y="2300629"/>
            <a:ext cx="30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Учу иностранный язык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858" y="2889789"/>
            <a:ext cx="3043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Консультируюсь со знакомыми, переехавшими за границу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858" y="4032947"/>
            <a:ext cx="274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E1CC00"/>
                </a:solidFill>
                <a:latin typeface="Franklin Gothic Book" panose="020B0503020102020204" pitchFamily="34" charset="0"/>
              </a:rPr>
              <a:t>Коплю деньги на переезд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858" y="4426047"/>
            <a:ext cx="328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ACA8"/>
                </a:solidFill>
                <a:latin typeface="Franklin Gothic Book" panose="020B0503020102020204" pitchFamily="34" charset="0"/>
              </a:rPr>
              <a:t>Собираю информацию о стране, куда хотел бы переехать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858" y="5569205"/>
            <a:ext cx="3043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696D"/>
                </a:solidFill>
                <a:latin typeface="Franklin Gothic Book" panose="020B0503020102020204" pitchFamily="34" charset="0"/>
              </a:rPr>
              <a:t>Ищу информацию о программах переселения за рубеж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636862444"/>
              </p:ext>
            </p:extLst>
          </p:nvPr>
        </p:nvGraphicFramePr>
        <p:xfrm>
          <a:off x="3662452" y="2716127"/>
          <a:ext cx="8128000" cy="12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988717"/>
              </p:ext>
            </p:extLst>
          </p:nvPr>
        </p:nvGraphicFramePr>
        <p:xfrm>
          <a:off x="3662452" y="3512856"/>
          <a:ext cx="8128000" cy="12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85218660"/>
              </p:ext>
            </p:extLst>
          </p:nvPr>
        </p:nvGraphicFramePr>
        <p:xfrm>
          <a:off x="3718866" y="4517989"/>
          <a:ext cx="8128000" cy="12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83455943"/>
              </p:ext>
            </p:extLst>
          </p:nvPr>
        </p:nvGraphicFramePr>
        <p:xfrm>
          <a:off x="3718866" y="5408856"/>
          <a:ext cx="8128000" cy="127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10624" t="92565" r="1377" b="651"/>
          <a:stretch/>
        </p:blipFill>
        <p:spPr>
          <a:xfrm>
            <a:off x="3949700" y="6372296"/>
            <a:ext cx="7840752" cy="3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Прямая соединительная линия 116"/>
          <p:cNvCxnSpPr/>
          <p:nvPr/>
        </p:nvCxnSpPr>
        <p:spPr>
          <a:xfrm>
            <a:off x="6741040" y="700694"/>
            <a:ext cx="54789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7005388" y="705675"/>
            <a:ext cx="50631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Franklin Gothic Book" panose="020B0503020102020204" pitchFamily="34" charset="0"/>
              </a:rPr>
              <a:t>Предпринимаете ли Вы какие-либо конкретные действия, чтобы сейчас или позже переехать за границу?</a:t>
            </a:r>
            <a:endParaRPr lang="en-US" sz="1600" b="1" dirty="0">
              <a:latin typeface="Franklin Gothic Book" panose="020B0503020102020204" pitchFamily="34" charset="0"/>
            </a:endParaRPr>
          </a:p>
          <a:p>
            <a:r>
              <a:rPr lang="ru-RU" sz="1000" dirty="0">
                <a:latin typeface="Franklin Gothic Book" panose="020B0503020102020204" pitchFamily="34" charset="0"/>
              </a:rPr>
              <a:t>(закрытый вопрос, любое число ответов, % от желающих уехать за границу)</a:t>
            </a:r>
            <a:endParaRPr lang="ru-RU" sz="1200" dirty="0"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082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6" y="12600"/>
            <a:ext cx="1127310" cy="9342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30" y="1690560"/>
            <a:ext cx="2746713" cy="1495275"/>
          </a:xfrm>
        </p:spPr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E1CC00"/>
                </a:solidFill>
                <a:latin typeface="Franklin Gothic Medium Cond" panose="020B0606030402020204" pitchFamily="34" charset="0"/>
              </a:rPr>
              <a:t>39% </a:t>
            </a:r>
            <a:r>
              <a:rPr lang="ru-RU" sz="2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желающих уехать за границу не предпринимают никаких подготовительных действий для реализации переезда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41041" y="1794077"/>
            <a:ext cx="1237687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29%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41040" y="2737887"/>
            <a:ext cx="1237687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21%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41038" y="3734620"/>
            <a:ext cx="1237687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16%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30404" y="4644993"/>
            <a:ext cx="1237687" cy="70788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16%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05388" y="2723421"/>
            <a:ext cx="402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Консультируюсь со знакомыми, переехавшими за границу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5389" y="1977360"/>
            <a:ext cx="457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Учу иностранный язык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05388" y="3878750"/>
            <a:ext cx="4022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Коплю деньги на переезд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05388" y="4680979"/>
            <a:ext cx="4022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Собираю информацию о стране, куда хотел бы переехать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41038" y="5646434"/>
            <a:ext cx="1237687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39%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5388" y="5760207"/>
            <a:ext cx="4022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Не предпринимаю никаких действий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r="12424" b="12930"/>
          <a:stretch/>
        </p:blipFill>
        <p:spPr>
          <a:xfrm>
            <a:off x="1597517" y="4012555"/>
            <a:ext cx="1703740" cy="19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32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WCIOM_beauty">
      <a:dk1>
        <a:sysClr val="windowText" lastClr="000000"/>
      </a:dk1>
      <a:lt1>
        <a:sysClr val="window" lastClr="FFFFFF"/>
      </a:lt1>
      <a:dk2>
        <a:srgbClr val="00A289"/>
      </a:dk2>
      <a:lt2>
        <a:srgbClr val="E8FCF6"/>
      </a:lt2>
      <a:accent1>
        <a:srgbClr val="00A289"/>
      </a:accent1>
      <a:accent2>
        <a:srgbClr val="DDDDDD"/>
      </a:accent2>
      <a:accent3>
        <a:srgbClr val="E1CC00"/>
      </a:accent3>
      <a:accent4>
        <a:srgbClr val="FFFFFF"/>
      </a:accent4>
      <a:accent5>
        <a:srgbClr val="FF696D"/>
      </a:accent5>
      <a:accent6>
        <a:srgbClr val="2AC4BD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59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685</Words>
  <Application>Microsoft Macintosh PowerPoint</Application>
  <PresentationFormat>Широкоэкранный</PresentationFormat>
  <Paragraphs>141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Medium Cond</vt:lpstr>
      <vt:lpstr>Тема Office</vt:lpstr>
      <vt:lpstr>Презентация PowerPoint</vt:lpstr>
      <vt:lpstr>ИСТОЧНИК ДАННЫХ: ОПРОС «ВЦИОМ-СПУТНИК»</vt:lpstr>
      <vt:lpstr>Презентация PowerPoint</vt:lpstr>
      <vt:lpstr>Презентация PowerPoint</vt:lpstr>
      <vt:lpstr>Чаще перспективы переезда рассматривают для себя как неприемлемые наши сограждане старше 34 лет</vt:lpstr>
      <vt:lpstr>Презентация PowerPoint</vt:lpstr>
      <vt:lpstr>Презентация PowerPoint</vt:lpstr>
      <vt:lpstr>Презентация PowerPoint</vt:lpstr>
      <vt:lpstr>39% желающих уехать за границу не предпринимают никаких подготовительных действий для реализации переезда</vt:lpstr>
      <vt:lpstr>В целом каждый второй россиянин считает, что эмиграция — это нечестный, непатриотичный поступок (51%)  В данном вопросе наблюдаются яркие различия между поколениями </vt:lpstr>
      <vt:lpstr>Презентация PowerPoint</vt:lpstr>
      <vt:lpstr>ВЦИОМ на расстоянии одного клика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Раднаева Арюна</dc:creator>
  <cp:lastModifiedBy>Михайлова Еленa</cp:lastModifiedBy>
  <cp:revision>532</cp:revision>
  <dcterms:created xsi:type="dcterms:W3CDTF">2020-03-05T13:47:53Z</dcterms:created>
  <dcterms:modified xsi:type="dcterms:W3CDTF">2020-12-30T01:00:52Z</dcterms:modified>
</cp:coreProperties>
</file>