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1" r:id="rId7"/>
    <p:sldId id="260" r:id="rId8"/>
    <p:sldId id="264" r:id="rId9"/>
    <p:sldId id="262" r:id="rId10"/>
    <p:sldId id="263" r:id="rId11"/>
    <p:sldId id="267" r:id="rId12"/>
    <p:sldId id="26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6" autoAdjust="0"/>
    <p:restoredTop sz="94660"/>
  </p:normalViewPr>
  <p:slideViewPr>
    <p:cSldViewPr snapToGrid="0">
      <p:cViewPr varScale="1">
        <p:scale>
          <a:sx n="99" d="100"/>
          <a:sy n="99" d="100"/>
        </p:scale>
        <p:origin x="9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Sheet1!$B$2:$B$20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Sheet1!$C$2:$C$20</c:f>
              <c:numCache>
                <c:formatCode>General</c:formatCode>
                <c:ptCount val="19"/>
                <c:pt idx="0">
                  <c:v>138.30000000000001</c:v>
                </c:pt>
                <c:pt idx="1">
                  <c:v>172</c:v>
                </c:pt>
                <c:pt idx="2">
                  <c:v>231.3</c:v>
                </c:pt>
                <c:pt idx="3">
                  <c:v>291</c:v>
                </c:pt>
                <c:pt idx="4">
                  <c:v>345.3</c:v>
                </c:pt>
                <c:pt idx="5">
                  <c:v>394.5</c:v>
                </c:pt>
                <c:pt idx="6">
                  <c:v>310.10000000000002</c:v>
                </c:pt>
                <c:pt idx="7">
                  <c:v>335.6</c:v>
                </c:pt>
                <c:pt idx="8" formatCode="0.0">
                  <c:v>393</c:v>
                </c:pt>
                <c:pt idx="9" formatCode="0.0">
                  <c:v>396.4</c:v>
                </c:pt>
                <c:pt idx="10" formatCode="0.0">
                  <c:v>429.7</c:v>
                </c:pt>
                <c:pt idx="11" formatCode="0.0">
                  <c:v>442</c:v>
                </c:pt>
                <c:pt idx="12" formatCode="0.0">
                  <c:v>463.4</c:v>
                </c:pt>
                <c:pt idx="13" formatCode="0.0">
                  <c:v>465.1</c:v>
                </c:pt>
                <c:pt idx="14" formatCode="0.0">
                  <c:v>504.5</c:v>
                </c:pt>
                <c:pt idx="15" formatCode="0.0">
                  <c:v>495.5</c:v>
                </c:pt>
                <c:pt idx="16" formatCode="0.0">
                  <c:v>491</c:v>
                </c:pt>
                <c:pt idx="17" formatCode="0.0">
                  <c:v>534.59999999999991</c:v>
                </c:pt>
                <c:pt idx="18" formatCode="0.0">
                  <c:v>550.1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9E-4ED9-8D49-83AACEC124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-27"/>
        <c:axId val="1479013647"/>
        <c:axId val="1479014895"/>
      </c:barChart>
      <c:catAx>
        <c:axId val="14790136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79014895"/>
        <c:crosses val="autoZero"/>
        <c:auto val="1"/>
        <c:lblAlgn val="ctr"/>
        <c:lblOffset val="100"/>
        <c:noMultiLvlLbl val="0"/>
      </c:catAx>
      <c:valAx>
        <c:axId val="14790148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790136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2416064198318401E-2"/>
          <c:y val="3.9485898690788807E-2"/>
          <c:w val="0.88828189833641946"/>
          <c:h val="0.80888851389192917"/>
        </c:manualLayout>
      </c:layout>
      <c:lineChart>
        <c:grouping val="standard"/>
        <c:varyColors val="0"/>
        <c:ser>
          <c:idx val="0"/>
          <c:order val="0"/>
          <c:tx>
            <c:strRef>
              <c:f>Sheet1!$B$31</c:f>
              <c:strCache>
                <c:ptCount val="1"/>
                <c:pt idx="0">
                  <c:v>Стабильное население</c:v>
                </c:pt>
              </c:strCache>
            </c:strRef>
          </c:tx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9"/>
              <c:layout>
                <c:manualLayout>
                  <c:x val="-3.9850770952756444E-2"/>
                  <c:y val="-6.0434705260930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9FC-493D-B6CD-6D94D4FBF8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Sheet1!$A$32:$A$52</c:f>
              <c:numCache>
                <c:formatCode>General</c:formatCod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numCache>
            </c:numRef>
          </c:cat>
          <c:val>
            <c:numRef>
              <c:f>Sheet1!$B$32:$B$52</c:f>
              <c:numCache>
                <c:formatCode>0.0</c:formatCode>
                <c:ptCount val="21"/>
                <c:pt idx="0">
                  <c:v>3644.07</c:v>
                </c:pt>
                <c:pt idx="1">
                  <c:v>3635.1120000000001</c:v>
                </c:pt>
                <c:pt idx="2">
                  <c:v>3627.8119999999999</c:v>
                </c:pt>
                <c:pt idx="3">
                  <c:v>3618.3119999999999</c:v>
                </c:pt>
                <c:pt idx="4">
                  <c:v>3607.4349999999999</c:v>
                </c:pt>
                <c:pt idx="5">
                  <c:v>3600.4360000000001</c:v>
                </c:pt>
                <c:pt idx="6">
                  <c:v>3589.9360000000001</c:v>
                </c:pt>
                <c:pt idx="7">
                  <c:v>3581.11</c:v>
                </c:pt>
                <c:pt idx="8">
                  <c:v>3572.703</c:v>
                </c:pt>
                <c:pt idx="9">
                  <c:v>3567.5120000000002</c:v>
                </c:pt>
                <c:pt idx="10">
                  <c:v>3563.6950000000002</c:v>
                </c:pt>
                <c:pt idx="11">
                  <c:v>3560.43</c:v>
                </c:pt>
                <c:pt idx="12">
                  <c:v>3559.5410000000002</c:v>
                </c:pt>
                <c:pt idx="13">
                  <c:v>3559.4969999999998</c:v>
                </c:pt>
                <c:pt idx="14">
                  <c:v>3557.634</c:v>
                </c:pt>
                <c:pt idx="15">
                  <c:v>3555.1590000000001</c:v>
                </c:pt>
                <c:pt idx="16">
                  <c:v>3553.056</c:v>
                </c:pt>
                <c:pt idx="17">
                  <c:v>3550.8519999999999</c:v>
                </c:pt>
                <c:pt idx="18">
                  <c:v>3547.5390000000002</c:v>
                </c:pt>
                <c:pt idx="19">
                  <c:v>3542.7080000000001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9FC-493D-B6CD-6D94D4FBF81E}"/>
            </c:ext>
          </c:extLst>
        </c:ser>
        <c:ser>
          <c:idx val="1"/>
          <c:order val="1"/>
          <c:tx>
            <c:strRef>
              <c:f>Sheet1!$C$31</c:f>
              <c:strCache>
                <c:ptCount val="1"/>
                <c:pt idx="0">
                  <c:v>Население с ПМЖ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20"/>
              <c:layout>
                <c:manualLayout>
                  <c:x val="-2.1097466974988877E-2"/>
                  <c:y val="-6.7407940483345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9FC-493D-B6CD-6D94D4FBF8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Sheet1!$A$32:$A$52</c:f>
              <c:numCache>
                <c:formatCode>General</c:formatCod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numCache>
            </c:numRef>
          </c:cat>
          <c:val>
            <c:numRef>
              <c:f>Sheet1!$C$32:$C$52</c:f>
              <c:numCache>
                <c:formatCode>0.0</c:formatCode>
                <c:ptCount val="21"/>
                <c:pt idx="14">
                  <c:v>2869.2260000000001</c:v>
                </c:pt>
                <c:pt idx="15">
                  <c:v>2844.6729999999998</c:v>
                </c:pt>
                <c:pt idx="16">
                  <c:v>2824.3870000000002</c:v>
                </c:pt>
                <c:pt idx="17">
                  <c:v>2779.9520000000002</c:v>
                </c:pt>
                <c:pt idx="18">
                  <c:v>2730.364</c:v>
                </c:pt>
                <c:pt idx="19">
                  <c:v>2686.0639999999999</c:v>
                </c:pt>
                <c:pt idx="20">
                  <c:v>2640.4380000000001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9FC-493D-B6CD-6D94D4FBF8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4274351"/>
        <c:axId val="1544275183"/>
      </c:lineChart>
      <c:catAx>
        <c:axId val="1544274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44275183"/>
        <c:crosses val="autoZero"/>
        <c:auto val="1"/>
        <c:lblAlgn val="ctr"/>
        <c:lblOffset val="100"/>
        <c:noMultiLvlLbl val="0"/>
      </c:catAx>
      <c:valAx>
        <c:axId val="1544275183"/>
        <c:scaling>
          <c:orientation val="minMax"/>
          <c:min val="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442743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Sheet1!$B$57</c:f>
              <c:strCache>
                <c:ptCount val="1"/>
                <c:pt idx="0">
                  <c:v>СНГ (Россия)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437AD01D-DB38-4D59-B498-ADFBF7E93C51}" type="VALUE">
                      <a:rPr lang="en-US" smtClean="0"/>
                      <a:pPr/>
                      <a:t>[VALUE]</a:t>
                    </a:fld>
                    <a:r>
                      <a:rPr lang="en-US" smtClean="0"/>
                      <a:t> (58%)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61D-425B-8E75-6344CC467FD6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 19%</a:t>
                    </a:r>
                    <a:r>
                      <a:rPr lang="en-US" baseline="0" dirty="0" smtClean="0"/>
                      <a:t> (</a:t>
                    </a:r>
                    <a:r>
                      <a:rPr lang="en-US" dirty="0" smtClean="0"/>
                      <a:t>18%)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61D-425B-8E75-6344CC467F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Sheet1!$C$56:$D$56</c:f>
              <c:numCache>
                <c:formatCode>General</c:formatCode>
                <c:ptCount val="2"/>
                <c:pt idx="0">
                  <c:v>2004</c:v>
                </c:pt>
                <c:pt idx="1">
                  <c:v>2020</c:v>
                </c:pt>
              </c:numCache>
            </c:numRef>
          </c:cat>
          <c:val>
            <c:numRef>
              <c:f>Sheet1!$C$57:$D$57</c:f>
              <c:numCache>
                <c:formatCode>0%</c:formatCode>
                <c:ptCount val="2"/>
                <c:pt idx="0">
                  <c:v>0.60399999999999998</c:v>
                </c:pt>
                <c:pt idx="1">
                  <c:v>0.186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1D-425B-8E75-6344CC467FD6}"/>
            </c:ext>
          </c:extLst>
        </c:ser>
        <c:ser>
          <c:idx val="1"/>
          <c:order val="1"/>
          <c:tx>
            <c:strRef>
              <c:f>Sheet1!$B$58</c:f>
              <c:strCache>
                <c:ptCount val="1"/>
                <c:pt idx="0">
                  <c:v>ЕС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Sheet1!$C$56:$D$56</c:f>
              <c:numCache>
                <c:formatCode>General</c:formatCode>
                <c:ptCount val="2"/>
                <c:pt idx="0">
                  <c:v>2004</c:v>
                </c:pt>
                <c:pt idx="1">
                  <c:v>2020</c:v>
                </c:pt>
              </c:numCache>
            </c:numRef>
          </c:cat>
          <c:val>
            <c:numRef>
              <c:f>Sheet1!$C$58:$D$58</c:f>
              <c:numCache>
                <c:formatCode>0%</c:formatCode>
                <c:ptCount val="2"/>
                <c:pt idx="0">
                  <c:v>5.8999999999999997E-2</c:v>
                </c:pt>
                <c:pt idx="1">
                  <c:v>0.71599999999999997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1D-425B-8E75-6344CC467FD6}"/>
            </c:ext>
          </c:extLst>
        </c:ser>
        <c:ser>
          <c:idx val="2"/>
          <c:order val="2"/>
          <c:tx>
            <c:strRef>
              <c:f>Sheet1!$B$59</c:f>
              <c:strCache>
                <c:ptCount val="1"/>
                <c:pt idx="0">
                  <c:v>Другие страны</c:v>
                </c:pt>
              </c:strCache>
            </c:strRef>
          </c:tx>
          <c:spPr>
            <a:solidFill>
              <a:srgbClr val="4472C4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Sheet1!$C$56:$D$56</c:f>
              <c:numCache>
                <c:formatCode>General</c:formatCode>
                <c:ptCount val="2"/>
                <c:pt idx="0">
                  <c:v>2004</c:v>
                </c:pt>
                <c:pt idx="1">
                  <c:v>2020</c:v>
                </c:pt>
              </c:numCache>
            </c:numRef>
          </c:cat>
          <c:val>
            <c:numRef>
              <c:f>Sheet1!$C$59:$D$59</c:f>
              <c:numCache>
                <c:formatCode>0%</c:formatCode>
                <c:ptCount val="2"/>
                <c:pt idx="0">
                  <c:v>0.33</c:v>
                </c:pt>
                <c:pt idx="1">
                  <c:v>7.2999999999999995E-2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1D-425B-8E75-6344CC467F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overlap val="100"/>
        <c:axId val="1481196959"/>
        <c:axId val="1481197375"/>
      </c:barChart>
      <c:catAx>
        <c:axId val="1481196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81197375"/>
        <c:crosses val="autoZero"/>
        <c:auto val="1"/>
        <c:lblAlgn val="ctr"/>
        <c:lblOffset val="100"/>
        <c:noMultiLvlLbl val="0"/>
      </c:catAx>
      <c:valAx>
        <c:axId val="14811973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811969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080118110236217"/>
          <c:y val="9.1145013123359583E-2"/>
          <c:w val="0.20030993000874892"/>
          <c:h val="0.734376640419947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ysClr val="windowText" lastClr="000000"/>
          </a:solidFill>
        </a:defRPr>
      </a:pPr>
      <a:endParaRPr lang="ru-R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6439078935793759E-2"/>
          <c:y val="3.4454126912293527E-2"/>
          <c:w val="0.93089179916947873"/>
          <c:h val="0.747314231390341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Sheet1!$E$86</c:f>
              <c:strCache>
                <c:ptCount val="1"/>
                <c:pt idx="0">
                  <c:v>2004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Sheet1!$D$87:$D$93</c:f>
              <c:strCache>
                <c:ptCount val="7"/>
                <c:pt idx="0">
                  <c:v>Муж.</c:v>
                </c:pt>
                <c:pt idx="1">
                  <c:v>Жен.</c:v>
                </c:pt>
                <c:pt idx="3">
                  <c:v>18-29</c:v>
                </c:pt>
                <c:pt idx="4">
                  <c:v>30-44</c:v>
                </c:pt>
                <c:pt idx="5">
                  <c:v>45-59</c:v>
                </c:pt>
                <c:pt idx="6">
                  <c:v>60+</c:v>
                </c:pt>
              </c:strCache>
            </c:strRef>
          </c:cat>
          <c:val>
            <c:numRef>
              <c:f>Sheet1!$E$87:$E$93</c:f>
              <c:numCache>
                <c:formatCode>0%</c:formatCode>
                <c:ptCount val="7"/>
                <c:pt idx="0">
                  <c:v>0.65900000000000003</c:v>
                </c:pt>
                <c:pt idx="1">
                  <c:v>0.34100000000000003</c:v>
                </c:pt>
                <c:pt idx="3">
                  <c:v>0.4</c:v>
                </c:pt>
                <c:pt idx="4">
                  <c:v>0.40509600000000001</c:v>
                </c:pt>
                <c:pt idx="5">
                  <c:v>0.19836400000000001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01-4A04-B5C2-3BF27D93C1EA}"/>
            </c:ext>
          </c:extLst>
        </c:ser>
        <c:ser>
          <c:idx val="1"/>
          <c:order val="1"/>
          <c:tx>
            <c:strRef>
              <c:f>Sheet1!$F$86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Sheet1!$D$87:$D$93</c:f>
              <c:strCache>
                <c:ptCount val="7"/>
                <c:pt idx="0">
                  <c:v>Муж.</c:v>
                </c:pt>
                <c:pt idx="1">
                  <c:v>Жен.</c:v>
                </c:pt>
                <c:pt idx="3">
                  <c:v>18-29</c:v>
                </c:pt>
                <c:pt idx="4">
                  <c:v>30-44</c:v>
                </c:pt>
                <c:pt idx="5">
                  <c:v>45-59</c:v>
                </c:pt>
                <c:pt idx="6">
                  <c:v>60+</c:v>
                </c:pt>
              </c:strCache>
            </c:strRef>
          </c:cat>
          <c:val>
            <c:numRef>
              <c:f>Sheet1!$F$87:$F$93</c:f>
              <c:numCache>
                <c:formatCode>0%</c:formatCode>
                <c:ptCount val="7"/>
                <c:pt idx="0">
                  <c:v>0.58280922431865823</c:v>
                </c:pt>
                <c:pt idx="1">
                  <c:v>0.41719077568134166</c:v>
                </c:pt>
                <c:pt idx="3">
                  <c:v>0.22951977401129944</c:v>
                </c:pt>
                <c:pt idx="4">
                  <c:v>0.4943502824858757</c:v>
                </c:pt>
                <c:pt idx="5">
                  <c:v>0.22881355932203393</c:v>
                </c:pt>
                <c:pt idx="6">
                  <c:v>4.7316384180790969E-2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01-4A04-B5C2-3BF27D93C1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22377023"/>
        <c:axId val="1622368287"/>
      </c:barChart>
      <c:catAx>
        <c:axId val="162237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22368287"/>
        <c:crosses val="autoZero"/>
        <c:auto val="1"/>
        <c:lblAlgn val="ctr"/>
        <c:lblOffset val="100"/>
        <c:noMultiLvlLbl val="0"/>
      </c:catAx>
      <c:valAx>
        <c:axId val="16223682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223770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271841085499797"/>
          <c:y val="0.92688080054636823"/>
          <c:w val="0.43425233589768936"/>
          <c:h val="5.91182370252695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ru-RU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1699808100217699E-2"/>
          <c:y val="3.3034323344782492E-2"/>
          <c:w val="0.85751555183638373"/>
          <c:h val="0.78681237876336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Sheet1!$C$108</c:f>
              <c:strCache>
                <c:ptCount val="1"/>
                <c:pt idx="0">
                  <c:v>Переводы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Sheet1!$B$109:$B$128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Sheet1!$C$109:$C$128</c:f>
              <c:numCache>
                <c:formatCode>0</c:formatCode>
                <c:ptCount val="20"/>
                <c:pt idx="0">
                  <c:v>152.94</c:v>
                </c:pt>
                <c:pt idx="1">
                  <c:v>211.99</c:v>
                </c:pt>
                <c:pt idx="2">
                  <c:v>254.12</c:v>
                </c:pt>
                <c:pt idx="3">
                  <c:v>317.29000000000002</c:v>
                </c:pt>
                <c:pt idx="4">
                  <c:v>422.41</c:v>
                </c:pt>
                <c:pt idx="5">
                  <c:v>683.25</c:v>
                </c:pt>
                <c:pt idx="6">
                  <c:v>854.55</c:v>
                </c:pt>
                <c:pt idx="7">
                  <c:v>1218.23</c:v>
                </c:pt>
                <c:pt idx="8">
                  <c:v>1660.09</c:v>
                </c:pt>
                <c:pt idx="9">
                  <c:v>1182.02</c:v>
                </c:pt>
                <c:pt idx="10">
                  <c:v>1244.1400000000001</c:v>
                </c:pt>
                <c:pt idx="11">
                  <c:v>1443.47</c:v>
                </c:pt>
                <c:pt idx="12">
                  <c:v>1494.23</c:v>
                </c:pt>
                <c:pt idx="13">
                  <c:v>1608.98</c:v>
                </c:pt>
                <c:pt idx="14">
                  <c:v>1612.96</c:v>
                </c:pt>
                <c:pt idx="15">
                  <c:v>1129.3599999999999</c:v>
                </c:pt>
                <c:pt idx="16">
                  <c:v>1079.24</c:v>
                </c:pt>
                <c:pt idx="17">
                  <c:v>1199.97</c:v>
                </c:pt>
                <c:pt idx="18">
                  <c:v>1266.8399999999999</c:v>
                </c:pt>
                <c:pt idx="19">
                  <c:v>1222.8900000000001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8A-43A5-821B-E9C779845FF3}"/>
            </c:ext>
          </c:extLst>
        </c:ser>
        <c:ser>
          <c:idx val="1"/>
          <c:order val="1"/>
          <c:tx>
            <c:strRef>
              <c:f>Sheet1!$D$108</c:f>
              <c:strCache>
                <c:ptCount val="1"/>
                <c:pt idx="0">
                  <c:v>ВВП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Sheet1!$B$109:$B$128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Sheet1!$D$109:$D$128</c:f>
              <c:numCache>
                <c:formatCode>0</c:formatCode>
                <c:ptCount val="20"/>
                <c:pt idx="0">
                  <c:v>1288.4293917995076</c:v>
                </c:pt>
                <c:pt idx="1">
                  <c:v>1480.6735940560202</c:v>
                </c:pt>
                <c:pt idx="2">
                  <c:v>1661.8181684226038</c:v>
                </c:pt>
                <c:pt idx="3">
                  <c:v>1980.9015535122574</c:v>
                </c:pt>
                <c:pt idx="4">
                  <c:v>2598.2314674367103</c:v>
                </c:pt>
                <c:pt idx="5">
                  <c:v>2988.1724244660836</c:v>
                </c:pt>
                <c:pt idx="6">
                  <c:v>3408.0648649471896</c:v>
                </c:pt>
                <c:pt idx="7">
                  <c:v>4402.4960000000001</c:v>
                </c:pt>
                <c:pt idx="8">
                  <c:v>6056.2629999999999</c:v>
                </c:pt>
                <c:pt idx="9">
                  <c:v>5437.5621322007664</c:v>
                </c:pt>
                <c:pt idx="10">
                  <c:v>5813.0140000000001</c:v>
                </c:pt>
                <c:pt idx="11">
                  <c:v>8415.5076768422841</c:v>
                </c:pt>
                <c:pt idx="12">
                  <c:v>8708.5900059679934</c:v>
                </c:pt>
                <c:pt idx="13">
                  <c:v>9493.7430579030024</c:v>
                </c:pt>
                <c:pt idx="14">
                  <c:v>9508.0515660583351</c:v>
                </c:pt>
                <c:pt idx="15">
                  <c:v>7746.2165449988561</c:v>
                </c:pt>
                <c:pt idx="16">
                  <c:v>8071.4908155960757</c:v>
                </c:pt>
                <c:pt idx="17">
                  <c:v>9674.3878904271096</c:v>
                </c:pt>
                <c:pt idx="18">
                  <c:v>11456.717193383518</c:v>
                </c:pt>
                <c:pt idx="19">
                  <c:v>11968.713370490341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8A-43A5-821B-E9C779845F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7"/>
        <c:axId val="1693745391"/>
        <c:axId val="1693740815"/>
      </c:barChart>
      <c:lineChart>
        <c:grouping val="standard"/>
        <c:varyColors val="0"/>
        <c:ser>
          <c:idx val="2"/>
          <c:order val="2"/>
          <c:tx>
            <c:strRef>
              <c:f>Sheet1!$E$108</c:f>
              <c:strCache>
                <c:ptCount val="1"/>
                <c:pt idx="0">
                  <c:v>%</c:v>
                </c:pt>
              </c:strCache>
            </c:strRef>
          </c:tx>
          <c:spPr>
            <a:ln w="57150" cap="rnd">
              <a:solidFill>
                <a:srgbClr val="70AD47">
                  <a:lumMod val="50000"/>
                </a:srgbClr>
              </a:solidFill>
              <a:round/>
            </a:ln>
            <a:effectLst/>
          </c:spPr>
          <c:marker>
            <c:symbol val="none"/>
          </c:marker>
          <c:cat>
            <c:numRef>
              <c:f>Sheet1!$B$109:$B$128</c:f>
              <c:numCache>
                <c:formatCode>General</c:formatCode>
                <c:ptCount val="2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</c:numCache>
            </c:numRef>
          </c:cat>
          <c:val>
            <c:numRef>
              <c:f>Sheet1!$E$109:$E$128</c:f>
              <c:numCache>
                <c:formatCode>0.0%</c:formatCode>
                <c:ptCount val="20"/>
                <c:pt idx="0">
                  <c:v>0.11870266308221489</c:v>
                </c:pt>
                <c:pt idx="1">
                  <c:v>0.14317132476124886</c:v>
                </c:pt>
                <c:pt idx="2">
                  <c:v>0.15291685024794888</c:v>
                </c:pt>
                <c:pt idx="3">
                  <c:v>0.16017454246397345</c:v>
                </c:pt>
                <c:pt idx="4">
                  <c:v>0.16257596957546255</c:v>
                </c:pt>
                <c:pt idx="5">
                  <c:v>0.22865146415440896</c:v>
                </c:pt>
                <c:pt idx="6">
                  <c:v>0.25074346700066164</c:v>
                </c:pt>
                <c:pt idx="7">
                  <c:v>0.27671348253354461</c:v>
                </c:pt>
                <c:pt idx="8">
                  <c:v>0.27411127951345571</c:v>
                </c:pt>
                <c:pt idx="9">
                  <c:v>0.21738050458314417</c:v>
                </c:pt>
                <c:pt idx="10">
                  <c:v>0.21402666499685019</c:v>
                </c:pt>
                <c:pt idx="11">
                  <c:v>0.17152500543397131</c:v>
                </c:pt>
                <c:pt idx="12">
                  <c:v>0.17158116284909553</c:v>
                </c:pt>
                <c:pt idx="13">
                  <c:v>0.16947793827858185</c:v>
                </c:pt>
                <c:pt idx="14">
                  <c:v>0.16964148635435619</c:v>
                </c:pt>
                <c:pt idx="15">
                  <c:v>0.14579504632221285</c:v>
                </c:pt>
                <c:pt idx="16">
                  <c:v>0.13371011931459389</c:v>
                </c:pt>
                <c:pt idx="17">
                  <c:v>0.12403575436409581</c:v>
                </c:pt>
                <c:pt idx="18">
                  <c:v>0.11057617802869614</c:v>
                </c:pt>
                <c:pt idx="19">
                  <c:v>0.1021738897194344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608A-43A5-821B-E9C779845F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93771183"/>
        <c:axId val="1693751215"/>
      </c:lineChart>
      <c:catAx>
        <c:axId val="16937453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93740815"/>
        <c:crosses val="autoZero"/>
        <c:auto val="1"/>
        <c:lblAlgn val="ctr"/>
        <c:lblOffset val="100"/>
        <c:noMultiLvlLbl val="0"/>
      </c:catAx>
      <c:valAx>
        <c:axId val="16937408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93745391"/>
        <c:crosses val="autoZero"/>
        <c:crossBetween val="between"/>
      </c:valAx>
      <c:valAx>
        <c:axId val="1693751215"/>
        <c:scaling>
          <c:orientation val="minMax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93771183"/>
        <c:crosses val="max"/>
        <c:crossBetween val="between"/>
      </c:valAx>
      <c:catAx>
        <c:axId val="169377118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93751215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195944837797343"/>
          <c:y val="0.8985712597017933"/>
          <c:w val="0.7899823898792796"/>
          <c:h val="8.80047368058517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ru-RU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Sheet1!$C$206</c:f>
              <c:strCache>
                <c:ptCount val="1"/>
                <c:pt idx="0">
                  <c:v>Занятых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Sheet1!$B$207:$B$225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Sheet1!$C$207:$C$225</c:f>
              <c:numCache>
                <c:formatCode>0.0</c:formatCode>
                <c:ptCount val="19"/>
                <c:pt idx="0">
                  <c:v>1514.6</c:v>
                </c:pt>
                <c:pt idx="1">
                  <c:v>1499</c:v>
                </c:pt>
                <c:pt idx="2">
                  <c:v>1505.1</c:v>
                </c:pt>
                <c:pt idx="3">
                  <c:v>1356.5</c:v>
                </c:pt>
                <c:pt idx="4">
                  <c:v>1316</c:v>
                </c:pt>
                <c:pt idx="5">
                  <c:v>1318.7</c:v>
                </c:pt>
                <c:pt idx="6">
                  <c:v>1257.3</c:v>
                </c:pt>
                <c:pt idx="7">
                  <c:v>1247.2</c:v>
                </c:pt>
                <c:pt idx="8">
                  <c:v>1251</c:v>
                </c:pt>
                <c:pt idx="9">
                  <c:v>1184.4000000000001</c:v>
                </c:pt>
                <c:pt idx="10">
                  <c:v>1143.4000000000001</c:v>
                </c:pt>
                <c:pt idx="11">
                  <c:v>1173.5</c:v>
                </c:pt>
                <c:pt idx="12">
                  <c:v>1146.8</c:v>
                </c:pt>
                <c:pt idx="13">
                  <c:v>1172.8</c:v>
                </c:pt>
                <c:pt idx="14">
                  <c:v>1184.9000000000001</c:v>
                </c:pt>
                <c:pt idx="15">
                  <c:v>1203.5999999999999</c:v>
                </c:pt>
                <c:pt idx="16">
                  <c:v>1219.5</c:v>
                </c:pt>
                <c:pt idx="17">
                  <c:v>1207.5</c:v>
                </c:pt>
                <c:pt idx="18">
                  <c:v>1252.2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C1E-4FCB-A142-AC0B8696B3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93744559"/>
        <c:axId val="1693739567"/>
      </c:lineChart>
      <c:lineChart>
        <c:grouping val="standard"/>
        <c:varyColors val="0"/>
        <c:ser>
          <c:idx val="1"/>
          <c:order val="1"/>
          <c:tx>
            <c:strRef>
              <c:f>Sheet1!$D$206</c:f>
              <c:strCache>
                <c:ptCount val="1"/>
                <c:pt idx="0">
                  <c:v>Безработных</c:v>
                </c:pt>
              </c:strCache>
            </c:strRef>
          </c:tx>
          <c:spPr>
            <a:ln w="508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Sheet1!$B$207:$B$225</c:f>
              <c:strCach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strCache>
            </c:strRef>
          </c:cat>
          <c:val>
            <c:numRef>
              <c:f>Sheet1!$D$207:$D$225</c:f>
              <c:numCache>
                <c:formatCode>General</c:formatCode>
                <c:ptCount val="19"/>
                <c:pt idx="0">
                  <c:v>140.1</c:v>
                </c:pt>
                <c:pt idx="1">
                  <c:v>117.7</c:v>
                </c:pt>
                <c:pt idx="2">
                  <c:v>109.8</c:v>
                </c:pt>
                <c:pt idx="3">
                  <c:v>117.1</c:v>
                </c:pt>
                <c:pt idx="4">
                  <c:v>116.5</c:v>
                </c:pt>
                <c:pt idx="5">
                  <c:v>103.7</c:v>
                </c:pt>
                <c:pt idx="6">
                  <c:v>99.9</c:v>
                </c:pt>
                <c:pt idx="7">
                  <c:v>66.7</c:v>
                </c:pt>
                <c:pt idx="8">
                  <c:v>51.7</c:v>
                </c:pt>
                <c:pt idx="9">
                  <c:v>81</c:v>
                </c:pt>
                <c:pt idx="10">
                  <c:v>92</c:v>
                </c:pt>
                <c:pt idx="11">
                  <c:v>84</c:v>
                </c:pt>
                <c:pt idx="12">
                  <c:v>67.7</c:v>
                </c:pt>
                <c:pt idx="13">
                  <c:v>63.1</c:v>
                </c:pt>
                <c:pt idx="14">
                  <c:v>47.5</c:v>
                </c:pt>
                <c:pt idx="15">
                  <c:v>62.1</c:v>
                </c:pt>
                <c:pt idx="16">
                  <c:v>53.3</c:v>
                </c:pt>
                <c:pt idx="17">
                  <c:v>51.6</c:v>
                </c:pt>
                <c:pt idx="18">
                  <c:v>38.4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C1E-4FCB-A142-AC0B8696B3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93769519"/>
        <c:axId val="1693784911"/>
      </c:lineChart>
      <c:catAx>
        <c:axId val="1693744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93739567"/>
        <c:crosses val="autoZero"/>
        <c:auto val="1"/>
        <c:lblAlgn val="ctr"/>
        <c:lblOffset val="100"/>
        <c:noMultiLvlLbl val="0"/>
      </c:catAx>
      <c:valAx>
        <c:axId val="1693739567"/>
        <c:scaling>
          <c:orientation val="minMax"/>
          <c:min val="8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93744559"/>
        <c:crosses val="autoZero"/>
        <c:crossBetween val="between"/>
      </c:valAx>
      <c:valAx>
        <c:axId val="1693784911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93769519"/>
        <c:crosses val="max"/>
        <c:crossBetween val="between"/>
      </c:valAx>
      <c:catAx>
        <c:axId val="169376951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9378491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3452258433390508"/>
          <c:y val="4.2384100066524127E-2"/>
          <c:w val="0.36074103087028353"/>
          <c:h val="5.96030578848887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ru-RU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Sheet1!$B$138:$B$166</c:f>
              <c:strCache>
                <c:ptCount val="29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</c:strCache>
            </c:strRef>
          </c:cat>
          <c:val>
            <c:numRef>
              <c:f>Sheet1!$C$138:$C$166</c:f>
              <c:numCache>
                <c:formatCode>0.0</c:formatCode>
                <c:ptCount val="29"/>
                <c:pt idx="0">
                  <c:v>70.03</c:v>
                </c:pt>
                <c:pt idx="1">
                  <c:v>65.42</c:v>
                </c:pt>
                <c:pt idx="2">
                  <c:v>63.37</c:v>
                </c:pt>
                <c:pt idx="3">
                  <c:v>59.93</c:v>
                </c:pt>
                <c:pt idx="4">
                  <c:v>55.6</c:v>
                </c:pt>
                <c:pt idx="5">
                  <c:v>49.83</c:v>
                </c:pt>
                <c:pt idx="6">
                  <c:v>45.2</c:v>
                </c:pt>
                <c:pt idx="7">
                  <c:v>46.68</c:v>
                </c:pt>
                <c:pt idx="8">
                  <c:v>41.78</c:v>
                </c:pt>
                <c:pt idx="9">
                  <c:v>38.65</c:v>
                </c:pt>
                <c:pt idx="10">
                  <c:v>36.93</c:v>
                </c:pt>
                <c:pt idx="11">
                  <c:v>32.5</c:v>
                </c:pt>
                <c:pt idx="12">
                  <c:v>31.35</c:v>
                </c:pt>
                <c:pt idx="13">
                  <c:v>35.83</c:v>
                </c:pt>
                <c:pt idx="14">
                  <c:v>33.090000000000003</c:v>
                </c:pt>
                <c:pt idx="15">
                  <c:v>32.590000000000003</c:v>
                </c:pt>
                <c:pt idx="16">
                  <c:v>37.07</c:v>
                </c:pt>
                <c:pt idx="17">
                  <c:v>37.9</c:v>
                </c:pt>
                <c:pt idx="18">
                  <c:v>39</c:v>
                </c:pt>
                <c:pt idx="19">
                  <c:v>41.05</c:v>
                </c:pt>
                <c:pt idx="20">
                  <c:v>41.03</c:v>
                </c:pt>
                <c:pt idx="21">
                  <c:v>40.06</c:v>
                </c:pt>
                <c:pt idx="22">
                  <c:v>40.67</c:v>
                </c:pt>
                <c:pt idx="23">
                  <c:v>39.409999999999997</c:v>
                </c:pt>
                <c:pt idx="24">
                  <c:v>40.54</c:v>
                </c:pt>
                <c:pt idx="25">
                  <c:v>40.85</c:v>
                </c:pt>
                <c:pt idx="26">
                  <c:v>39.83</c:v>
                </c:pt>
                <c:pt idx="27">
                  <c:v>36.520000000000003</c:v>
                </c:pt>
                <c:pt idx="28">
                  <c:v>35.19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09E-43C9-BD44-97F377BABE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93752047"/>
        <c:axId val="1693744975"/>
      </c:lineChart>
      <c:catAx>
        <c:axId val="1693752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93744975"/>
        <c:crosses val="autoZero"/>
        <c:auto val="1"/>
        <c:lblAlgn val="ctr"/>
        <c:lblOffset val="100"/>
        <c:noMultiLvlLbl val="0"/>
      </c:catAx>
      <c:valAx>
        <c:axId val="16937449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937520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ysClr val="windowText" lastClr="000000"/>
          </a:solidFill>
        </a:defRPr>
      </a:pPr>
      <a:endParaRPr lang="ru-RU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6032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Sheet1!$B$172:$B$200</c:f>
              <c:strCache>
                <c:ptCount val="29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</c:strCache>
            </c:strRef>
          </c:cat>
          <c:val>
            <c:numRef>
              <c:f>Sheet1!$C$172:$C$200</c:f>
              <c:numCache>
                <c:formatCode>0.0</c:formatCode>
                <c:ptCount val="29"/>
                <c:pt idx="0">
                  <c:v>17.7</c:v>
                </c:pt>
                <c:pt idx="1">
                  <c:v>16.5</c:v>
                </c:pt>
                <c:pt idx="2">
                  <c:v>16</c:v>
                </c:pt>
                <c:pt idx="3">
                  <c:v>15.2</c:v>
                </c:pt>
                <c:pt idx="4">
                  <c:v>14.3</c:v>
                </c:pt>
                <c:pt idx="5">
                  <c:v>13</c:v>
                </c:pt>
                <c:pt idx="6">
                  <c:v>12</c:v>
                </c:pt>
                <c:pt idx="7">
                  <c:v>12.5</c:v>
                </c:pt>
                <c:pt idx="8">
                  <c:v>11.3</c:v>
                </c:pt>
                <c:pt idx="9">
                  <c:v>10.6</c:v>
                </c:pt>
                <c:pt idx="10">
                  <c:v>10.199999999999999</c:v>
                </c:pt>
                <c:pt idx="11">
                  <c:v>10</c:v>
                </c:pt>
                <c:pt idx="12">
                  <c:v>9.9</c:v>
                </c:pt>
                <c:pt idx="13">
                  <c:v>10.1</c:v>
                </c:pt>
                <c:pt idx="14">
                  <c:v>10.6</c:v>
                </c:pt>
                <c:pt idx="15">
                  <c:v>10.5</c:v>
                </c:pt>
                <c:pt idx="16">
                  <c:v>10.5</c:v>
                </c:pt>
                <c:pt idx="17">
                  <c:v>10.6</c:v>
                </c:pt>
                <c:pt idx="18">
                  <c:v>10.9</c:v>
                </c:pt>
                <c:pt idx="19">
                  <c:v>11.4</c:v>
                </c:pt>
                <c:pt idx="20">
                  <c:v>11.4</c:v>
                </c:pt>
                <c:pt idx="21">
                  <c:v>11</c:v>
                </c:pt>
                <c:pt idx="22">
                  <c:v>11.1</c:v>
                </c:pt>
                <c:pt idx="23">
                  <c:v>10.6</c:v>
                </c:pt>
                <c:pt idx="24">
                  <c:v>10.9</c:v>
                </c:pt>
                <c:pt idx="25">
                  <c:v>10.9</c:v>
                </c:pt>
                <c:pt idx="26">
                  <c:v>10.5</c:v>
                </c:pt>
                <c:pt idx="27">
                  <c:v>9.6</c:v>
                </c:pt>
                <c:pt idx="28">
                  <c:v>9.1999999999999993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9B8-473F-A574-E110B7DC3E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93752047"/>
        <c:axId val="1693744975"/>
      </c:lineChart>
      <c:catAx>
        <c:axId val="16937520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93744975"/>
        <c:crosses val="autoZero"/>
        <c:auto val="1"/>
        <c:lblAlgn val="ctr"/>
        <c:lblOffset val="100"/>
        <c:noMultiLvlLbl val="0"/>
      </c:catAx>
      <c:valAx>
        <c:axId val="16937449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937520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ru-RU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Sheet1!$B$231:$B$235</c:f>
              <c:strCache>
                <c:ptCount val="5"/>
                <c:pt idx="0">
                  <c:v>1990</c:v>
                </c:pt>
                <c:pt idx="1">
                  <c:v>2000</c:v>
                </c:pt>
                <c:pt idx="2">
                  <c:v>2010</c:v>
                </c:pt>
                <c:pt idx="3">
                  <c:v>2015</c:v>
                </c:pt>
                <c:pt idx="4">
                  <c:v>2020</c:v>
                </c:pt>
              </c:strCache>
            </c:strRef>
          </c:cat>
          <c:val>
            <c:numRef>
              <c:f>Sheet1!$C$231:$C$235</c:f>
              <c:numCache>
                <c:formatCode>General</c:formatCode>
                <c:ptCount val="5"/>
                <c:pt idx="0">
                  <c:v>12.8</c:v>
                </c:pt>
                <c:pt idx="1">
                  <c:v>13.6</c:v>
                </c:pt>
                <c:pt idx="2">
                  <c:v>14.4</c:v>
                </c:pt>
                <c:pt idx="3">
                  <c:v>16.7</c:v>
                </c:pt>
                <c:pt idx="4">
                  <c:v>21.6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51-4884-A94C-C725DD242B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1"/>
        <c:overlap val="-27"/>
        <c:axId val="1693791151"/>
        <c:axId val="1693796143"/>
      </c:barChart>
      <c:catAx>
        <c:axId val="16937911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93796143"/>
        <c:crosses val="autoZero"/>
        <c:auto val="1"/>
        <c:lblAlgn val="ctr"/>
        <c:lblOffset val="100"/>
        <c:noMultiLvlLbl val="0"/>
      </c:catAx>
      <c:valAx>
        <c:axId val="16937961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937911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ysClr val="windowText" lastClr="000000"/>
          </a:solidFill>
        </a:defRPr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CC6F-CBD5-4DE3-AFDA-80B94458F033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1388-6375-4EAB-AC30-A5E3BE662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939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CC6F-CBD5-4DE3-AFDA-80B94458F033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1388-6375-4EAB-AC30-A5E3BE662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08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CC6F-CBD5-4DE3-AFDA-80B94458F033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1388-6375-4EAB-AC30-A5E3BE662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865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CC6F-CBD5-4DE3-AFDA-80B94458F033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1388-6375-4EAB-AC30-A5E3BE662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809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CC6F-CBD5-4DE3-AFDA-80B94458F033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1388-6375-4EAB-AC30-A5E3BE662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428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CC6F-CBD5-4DE3-AFDA-80B94458F033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1388-6375-4EAB-AC30-A5E3BE662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67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CC6F-CBD5-4DE3-AFDA-80B94458F033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1388-6375-4EAB-AC30-A5E3BE662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421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CC6F-CBD5-4DE3-AFDA-80B94458F033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1388-6375-4EAB-AC30-A5E3BE662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985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CC6F-CBD5-4DE3-AFDA-80B94458F033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1388-6375-4EAB-AC30-A5E3BE662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076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CC6F-CBD5-4DE3-AFDA-80B94458F033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1388-6375-4EAB-AC30-A5E3BE662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215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CC6F-CBD5-4DE3-AFDA-80B94458F033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F1388-6375-4EAB-AC30-A5E3BE662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448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CC6F-CBD5-4DE3-AFDA-80B94458F033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F1388-6375-4EAB-AC30-A5E3BE662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529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37322"/>
            <a:ext cx="9144000" cy="3072641"/>
          </a:xfrm>
        </p:spPr>
        <p:txBody>
          <a:bodyPr>
            <a:normAutofit/>
          </a:bodyPr>
          <a:lstStyle/>
          <a:p>
            <a:r>
              <a:rPr lang="ru-RU" b="1" dirty="0"/>
              <a:t>Эволюция процессов трудовой миграции из Молдовы 2000-2020 гг.</a:t>
            </a:r>
            <a:endParaRPr lang="ru-RU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0713" y="4516438"/>
            <a:ext cx="9144000" cy="1655762"/>
          </a:xfrm>
        </p:spPr>
        <p:txBody>
          <a:bodyPr/>
          <a:lstStyle/>
          <a:p>
            <a:pPr algn="r"/>
            <a:r>
              <a:rPr lang="ru-RU" dirty="0" smtClean="0"/>
              <a:t>Василий Кантаржи</a:t>
            </a:r>
          </a:p>
          <a:p>
            <a:pPr algn="r"/>
            <a:r>
              <a:rPr lang="ru-RU" dirty="0" smtClean="0"/>
              <a:t>Социологическая компания </a:t>
            </a:r>
            <a:r>
              <a:rPr lang="en-US" dirty="0" smtClean="0"/>
              <a:t>CBS-Research,</a:t>
            </a:r>
          </a:p>
          <a:p>
            <a:pPr algn="r"/>
            <a:r>
              <a:rPr lang="ru-RU" dirty="0" smtClean="0"/>
              <a:t>Молдова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952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148" y="186221"/>
            <a:ext cx="10515600" cy="708301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Последствия </a:t>
            </a:r>
            <a:r>
              <a:rPr lang="en-US" sz="3200" b="1" dirty="0" smtClean="0"/>
              <a:t>- </a:t>
            </a:r>
            <a:r>
              <a:rPr lang="ru-RU" sz="3200" b="1" dirty="0" smtClean="0"/>
              <a:t>рождаемость</a:t>
            </a:r>
            <a:endParaRPr lang="ru-RU" sz="3200" b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328120"/>
              </p:ext>
            </p:extLst>
          </p:nvPr>
        </p:nvGraphicFramePr>
        <p:xfrm>
          <a:off x="297712" y="894522"/>
          <a:ext cx="11504428" cy="559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420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148" y="186221"/>
            <a:ext cx="10515600" cy="708301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Последствия </a:t>
            </a:r>
            <a:r>
              <a:rPr lang="en-US" sz="3200" b="1" dirty="0" smtClean="0"/>
              <a:t>– </a:t>
            </a:r>
            <a:r>
              <a:rPr lang="ru-RU" sz="3200" b="1" dirty="0" smtClean="0"/>
              <a:t>старение </a:t>
            </a:r>
            <a:r>
              <a:rPr lang="ru-RU" sz="3200" i="1" dirty="0" smtClean="0"/>
              <a:t>(коэффициент)</a:t>
            </a:r>
            <a:endParaRPr lang="ru-RU" sz="3200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8863364"/>
              </p:ext>
            </p:extLst>
          </p:nvPr>
        </p:nvGraphicFramePr>
        <p:xfrm>
          <a:off x="297711" y="894521"/>
          <a:ext cx="11121655" cy="5442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452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5153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Что делать?</a:t>
            </a:r>
            <a:endParaRPr lang="ru-R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31293"/>
            <a:ext cx="10515600" cy="515668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Учиться жить с ограниченным количеством населения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Повышение качества этого населения</a:t>
            </a:r>
          </a:p>
          <a:p>
            <a:pPr marL="514350" indent="-514350">
              <a:buAutoNum type="arabicPeriod"/>
            </a:pPr>
            <a:r>
              <a:rPr lang="ru-RU" dirty="0" smtClean="0"/>
              <a:t>Стимулирование активной старости</a:t>
            </a:r>
          </a:p>
          <a:p>
            <a:pPr marL="514350" indent="-514350">
              <a:buAutoNum type="arabicPeriod"/>
            </a:pPr>
            <a:r>
              <a:rPr lang="ru-RU" dirty="0" smtClean="0"/>
              <a:t>Реформа системы </a:t>
            </a:r>
            <a:r>
              <a:rPr lang="ru-RU" dirty="0" err="1" smtClean="0"/>
              <a:t>профподготовки</a:t>
            </a:r>
            <a:r>
              <a:rPr lang="ru-RU" dirty="0" smtClean="0"/>
              <a:t> для экспорта услуг а не рабочих</a:t>
            </a:r>
          </a:p>
          <a:p>
            <a:pPr marL="514350" indent="-514350">
              <a:buAutoNum type="arabicPeriod"/>
            </a:pPr>
            <a:endParaRPr lang="ru-RU" dirty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616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148" y="186221"/>
            <a:ext cx="10515600" cy="708301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Трудовые мигранты – сколько их?</a:t>
            </a:r>
            <a:endParaRPr lang="ru-RU" sz="3200" b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0186407"/>
              </p:ext>
            </p:extLst>
          </p:nvPr>
        </p:nvGraphicFramePr>
        <p:xfrm>
          <a:off x="520148" y="894522"/>
          <a:ext cx="11367051" cy="5442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727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148" y="186221"/>
            <a:ext cx="10515600" cy="708301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Все мигранты – сколько их?</a:t>
            </a:r>
            <a:endParaRPr lang="ru-RU" sz="3200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6777467"/>
              </p:ext>
            </p:extLst>
          </p:nvPr>
        </p:nvGraphicFramePr>
        <p:xfrm>
          <a:off x="520148" y="894522"/>
          <a:ext cx="10835424" cy="5463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47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515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Причины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0278"/>
            <a:ext cx="10515600" cy="515668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Экономический спад 90х</a:t>
            </a:r>
          </a:p>
          <a:p>
            <a:pPr marL="514350" indent="-514350">
              <a:buAutoNum type="arabicPeriod"/>
            </a:pPr>
            <a:r>
              <a:rPr lang="ru-RU" dirty="0" smtClean="0"/>
              <a:t>Высвобождение излишка трудовых ресурсов из СХ</a:t>
            </a:r>
          </a:p>
          <a:p>
            <a:pPr marL="0" indent="0">
              <a:buNone/>
            </a:pPr>
            <a:r>
              <a:rPr lang="ru-RU" dirty="0" smtClean="0"/>
              <a:t>Сегодня:</a:t>
            </a:r>
          </a:p>
          <a:p>
            <a:pPr marL="514350" indent="-514350">
              <a:buAutoNum type="arabicPeriod"/>
            </a:pPr>
            <a:r>
              <a:rPr lang="ru-RU" dirty="0" smtClean="0"/>
              <a:t>Воссоединение семей</a:t>
            </a:r>
          </a:p>
          <a:p>
            <a:pPr marL="514350" indent="-514350">
              <a:buAutoNum type="arabicPeriod"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Отказ возвращаться:</a:t>
            </a:r>
          </a:p>
          <a:p>
            <a:pPr marL="514350" indent="-514350">
              <a:buAutoNum type="arabicPeriod"/>
            </a:pPr>
            <a:r>
              <a:rPr lang="ru-RU" dirty="0"/>
              <a:t>Качество услуг</a:t>
            </a:r>
          </a:p>
          <a:p>
            <a:pPr marL="514350" indent="-514350">
              <a:buAutoNum type="arabicPeriod"/>
            </a:pPr>
            <a:r>
              <a:rPr lang="ru-RU" dirty="0"/>
              <a:t>Инфраструктура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045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148" y="186221"/>
            <a:ext cx="10515600" cy="708301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Направление миграции</a:t>
            </a:r>
            <a:r>
              <a:rPr lang="ru-RU" sz="3200" b="1" dirty="0" smtClean="0"/>
              <a:t>?</a:t>
            </a:r>
            <a:endParaRPr lang="ru-RU" sz="3200" b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7357669"/>
              </p:ext>
            </p:extLst>
          </p:nvPr>
        </p:nvGraphicFramePr>
        <p:xfrm>
          <a:off x="520148" y="894522"/>
          <a:ext cx="10515600" cy="5548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395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148" y="186221"/>
            <a:ext cx="10515600" cy="708301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Структура пол и возраст</a:t>
            </a:r>
            <a:endParaRPr lang="ru-RU" sz="3200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209789"/>
              </p:ext>
            </p:extLst>
          </p:nvPr>
        </p:nvGraphicFramePr>
        <p:xfrm>
          <a:off x="520148" y="894521"/>
          <a:ext cx="11026810" cy="5442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188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148" y="186221"/>
            <a:ext cx="10515600" cy="708301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Последствия (</a:t>
            </a:r>
            <a:r>
              <a:rPr lang="en-US" sz="3200" b="1" dirty="0" smtClean="0"/>
              <a:t>$$$)</a:t>
            </a:r>
            <a:endParaRPr lang="ru-RU" sz="3200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2869815"/>
              </p:ext>
            </p:extLst>
          </p:nvPr>
        </p:nvGraphicFramePr>
        <p:xfrm>
          <a:off x="520149" y="894521"/>
          <a:ext cx="10963014" cy="5676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467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148" y="186221"/>
            <a:ext cx="10515600" cy="708301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Последствия </a:t>
            </a:r>
            <a:r>
              <a:rPr lang="en-US" sz="3200" b="1" dirty="0" smtClean="0"/>
              <a:t>- </a:t>
            </a:r>
            <a:r>
              <a:rPr lang="ru-RU" sz="3200" b="1" dirty="0" smtClean="0"/>
              <a:t>рождаемость</a:t>
            </a:r>
            <a:endParaRPr lang="ru-RU" sz="3200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1450188"/>
              </p:ext>
            </p:extLst>
          </p:nvPr>
        </p:nvGraphicFramePr>
        <p:xfrm>
          <a:off x="170121" y="894522"/>
          <a:ext cx="11546957" cy="5463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680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148" y="186221"/>
            <a:ext cx="10515600" cy="708301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Последствия </a:t>
            </a:r>
            <a:r>
              <a:rPr lang="en-US" sz="3200" b="1" dirty="0" smtClean="0"/>
              <a:t>- </a:t>
            </a:r>
            <a:r>
              <a:rPr lang="ru-RU" sz="3200" b="1" dirty="0" smtClean="0"/>
              <a:t>фертильность</a:t>
            </a:r>
            <a:endParaRPr lang="ru-RU" sz="3200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3321619"/>
              </p:ext>
            </p:extLst>
          </p:nvPr>
        </p:nvGraphicFramePr>
        <p:xfrm>
          <a:off x="318977" y="894522"/>
          <a:ext cx="11483163" cy="5655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6665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5741</TotalTime>
  <Words>111</Words>
  <Application>Microsoft Office PowerPoint</Application>
  <PresentationFormat>Widescreen</PresentationFormat>
  <Paragraphs>31</Paragraphs>
  <Slides>12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Эволюция процессов трудовой миграции из Молдовы 2000-2020 гг.</vt:lpstr>
      <vt:lpstr>Трудовые мигранты – сколько их?</vt:lpstr>
      <vt:lpstr>Все мигранты – сколько их?</vt:lpstr>
      <vt:lpstr>Причины</vt:lpstr>
      <vt:lpstr>Направление миграции?</vt:lpstr>
      <vt:lpstr>Структура пол и возраст</vt:lpstr>
      <vt:lpstr>Последствия ($$$)</vt:lpstr>
      <vt:lpstr>Последствия - рождаемость</vt:lpstr>
      <vt:lpstr>Последствия - фертильность</vt:lpstr>
      <vt:lpstr>Последствия - рождаемость</vt:lpstr>
      <vt:lpstr>Последствия – старение (коэффициент)</vt:lpstr>
      <vt:lpstr>Что делать?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«революционных событий» 2009 года в Молдове</dc:title>
  <dc:creator>Vasile Cantarji</dc:creator>
  <cp:lastModifiedBy>Vasile Cantarji</cp:lastModifiedBy>
  <cp:revision>23</cp:revision>
  <dcterms:created xsi:type="dcterms:W3CDTF">2020-09-01T13:39:26Z</dcterms:created>
  <dcterms:modified xsi:type="dcterms:W3CDTF">2020-11-07T14:44:48Z</dcterms:modified>
</cp:coreProperties>
</file>